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rawings/drawing1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56" r:id="rId1"/>
    <p:sldMasterId id="2147483842" r:id="rId2"/>
    <p:sldMasterId id="2147483860" r:id="rId3"/>
    <p:sldMasterId id="2147483878" r:id="rId4"/>
    <p:sldMasterId id="2147483896" r:id="rId5"/>
  </p:sldMasterIdLst>
  <p:notesMasterIdLst>
    <p:notesMasterId r:id="rId6"/>
  </p:notesMasterIdLst>
  <p:sldIdLst>
    <p:sldId id="256" r:id="rId7"/>
    <p:sldId id="369" r:id="rId8"/>
    <p:sldId id="426" r:id="rId9"/>
    <p:sldId id="388" r:id="rId10"/>
    <p:sldId id="370" r:id="rId11"/>
    <p:sldId id="371" r:id="rId12"/>
    <p:sldId id="392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1" r:id="rId22"/>
    <p:sldId id="382" r:id="rId23"/>
    <p:sldId id="384" r:id="rId24"/>
    <p:sldId id="432" r:id="rId25"/>
    <p:sldId id="433" r:id="rId26"/>
    <p:sldId id="322" r:id="rId27"/>
    <p:sldId id="428" r:id="rId28"/>
  </p:sldIdLst>
  <p:sldSz cx="9144000" cy="6858000" type="screen4x3"/>
  <p:notesSz cx="6858000" cy="9144000"/>
  <p:custDataLst>
    <p:tags r:id="rId29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60"/>
  </p:normalViewPr>
  <p:slideViewPr>
    <p:cSldViewPr>
      <p:cViewPr>
        <p:scale>
          <a:sx n="87" d="100"/>
          <a:sy n="87" d="100"/>
        </p:scale>
        <p:origin x="-63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tags" Target="tags/tag1.xml" /><Relationship Id="rId3" Type="http://schemas.openxmlformats.org/officeDocument/2006/relationships/slideMaster" Target="slideMasters/slideMaster3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notesMaster" Target="notesMasters/notesMaster1.xml" /><Relationship Id="rId7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openxmlformats.org/officeDocument/2006/relationships/chartUserShapes" Target="../drawings/drawing1.xml" /><Relationship Id="rId3" Type="http://schemas.microsoft.com/office/2011/relationships/chartColorStyle" Target="colors1.xml" /><Relationship Id="rId4" Type="http://schemas.microsoft.com/office/2011/relationships/chartStyle" Target="style1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CE4-47E6-A00A-D534EFE22E1F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CE4-47E6-A00A-D534EFE22E1F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CE4-47E6-A00A-D534EFE22E1F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CE4-47E6-A00A-D534EFE22E1F}"/>
              </c:ext>
            </c:extLst>
          </c:dPt>
          <c:dPt>
            <c:idx val="4"/>
            <c:invertIfNegative val="1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FCE4-47E6-A00A-D534EFE22E1F}"/>
              </c:ext>
            </c:extLst>
          </c:dPt>
          <c:dPt>
            <c:idx val="5"/>
            <c:invertIfNegative val="1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FCE4-47E6-A00A-D534EFE22E1F}"/>
              </c:ext>
            </c:extLst>
          </c:dPt>
          <c:dLbls>
            <c:delete val="1"/>
            <c:extLst/>
          </c:dLbls>
          <c:cat>
            <c:strRef>
              <c:f>Sheet1!$A$2:$A$7</c:f>
              <c:strCache>
                <c:ptCount val="6"/>
                <c:pt idx="0">
                  <c:v>ISLAM</c:v>
                </c:pt>
                <c:pt idx="1">
                  <c:v>PROTESTAN</c:v>
                </c:pt>
                <c:pt idx="2">
                  <c:v>KATOLIK</c:v>
                </c:pt>
                <c:pt idx="3">
                  <c:v>HINDU</c:v>
                </c:pt>
                <c:pt idx="4">
                  <c:v>BUDHA</c:v>
                </c:pt>
                <c:pt idx="5">
                  <c:v>KONG HU CU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0.8718</c:v>
                </c:pt>
                <c:pt idx="1">
                  <c:v>0.0696</c:v>
                </c:pt>
                <c:pt idx="2">
                  <c:v>0.0291</c:v>
                </c:pt>
                <c:pt idx="3">
                  <c:v>0.0169</c:v>
                </c:pt>
                <c:pt idx="4">
                  <c:v>0.0072</c:v>
                </c:pt>
                <c:pt idx="5">
                  <c:v>0.005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CE4-47E6-A00A-D534EFE22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2006077766418457"/>
          <c:y val="0.924724817276001"/>
          <c:w val="0.9708158373832703"/>
          <c:h val="0.0541814081370830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8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id-ID"/>
    </a:p>
  </c:txPr>
  <c:externalData r:id="rId1">
    <c:autoUpdate val="0"/>
  </c:externalData>
  <c:userShapes r:id="rId2"/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c="http://schemas.openxmlformats.org/drawingml/2006/chart">
  <cdr:relSizeAnchor>
    <cdr:from>
      <cdr:x>0.34152</cdr:x>
      <cdr:y>0.65022</cdr:y>
    </cdr:from>
    <cdr:to>
      <cdr:x>0.56773</cdr:x>
      <cdr:y>0.75112</cdr:y>
    </cdr:to>
    <cdr:sp macro="" textlink="">
      <cdr:nvSpPr>
        <cdr:cNvPr id="2" name="TextBox 1"/>
        <cdr:cNvSpPr txBox="1"/>
      </cdr:nvSpPr>
      <cdr:spPr>
        <a:xfrm>
          <a:off x="2027682" y="2654300"/>
          <a:ext cx="1343025" cy="411861"/>
        </a:xfrm>
        <a:prstGeom prst="rect">
          <a:avLst/>
        </a:prstGeom>
      </cdr:spPr>
      <cdr:txBody>
        <a:bodyPr vertOverflow="clip" wrap="none" rtlCol="0"/>
        <a:lstStyle/>
        <a:p>
          <a:r>
            <a:rPr lang="en-AU" sz="2400" smtClean="0">
              <a:solidFill>
                <a:schemeClr val="tx1"/>
              </a:solidFill>
            </a:rPr>
            <a:t>ISLAM 87.18%</a:t>
          </a:r>
          <a:endParaRPr lang="en-AU" sz="2400">
            <a:solidFill>
              <a:schemeClr val="tx1"/>
            </a:solidFill>
          </a:endParaRPr>
        </a:p>
      </cdr:txBody>
    </cdr:sp>
  </cdr:relSizeAnchor>
  <cdr:relSizeAnchor>
    <cdr:from>
      <cdr:x>0.14911</cdr:x>
      <cdr:y>0.15185</cdr:y>
    </cdr:from>
    <cdr:to>
      <cdr:x>0.42009</cdr:x>
      <cdr:y>0.21933</cdr:y>
    </cdr:to>
    <cdr:sp macro="" textlink="">
      <cdr:nvSpPr>
        <cdr:cNvPr id="3" name="TextBox 3"/>
        <cdr:cNvSpPr txBox="1"/>
      </cdr:nvSpPr>
      <cdr:spPr>
        <a:xfrm>
          <a:off x="885317" y="619887"/>
          <a:ext cx="1608836" cy="275463"/>
        </a:xfrm>
        <a:prstGeom prst="rect">
          <a:avLst/>
        </a:prstGeom>
      </cdr:spPr>
      <cdr:txBody>
        <a:bodyPr vertOverflow="clip" wrap="none" rtlCol="0"/>
        <a:lstStyle/>
        <a:p>
          <a:r>
            <a:rPr lang="en-AU" sz="1800" smtClean="0">
              <a:solidFill>
                <a:schemeClr val="tx1"/>
              </a:solidFill>
            </a:rPr>
            <a:t>PROTESTAN   6.96%</a:t>
          </a:r>
          <a:endParaRPr lang="en-AU" sz="1800">
            <a:solidFill>
              <a:schemeClr val="tx1"/>
            </a:solidFill>
          </a:endParaRPr>
        </a:p>
      </cdr:txBody>
    </cdr:sp>
  </cdr:relSizeAnchor>
  <cdr:relSizeAnchor>
    <cdr:from>
      <cdr:x>0.18458</cdr:x>
      <cdr:y>0.07912</cdr:y>
    </cdr:from>
    <cdr:to>
      <cdr:x>0.45419</cdr:x>
      <cdr:y>0.13658</cdr:y>
    </cdr:to>
    <cdr:sp macro="" textlink="">
      <cdr:nvSpPr>
        <cdr:cNvPr id="4" name="TextBox 4"/>
        <cdr:cNvSpPr txBox="1"/>
      </cdr:nvSpPr>
      <cdr:spPr>
        <a:xfrm>
          <a:off x="1095883" y="322961"/>
          <a:ext cx="1600708" cy="234569"/>
        </a:xfrm>
        <a:prstGeom prst="rect">
          <a:avLst/>
        </a:prstGeom>
      </cdr:spPr>
      <cdr:txBody>
        <a:bodyPr vertOverflow="clip" wrap="none" rtlCol="0"/>
        <a:lstStyle/>
        <a:p>
          <a:r>
            <a:rPr lang="en-AU" sz="1400" smtClean="0">
              <a:solidFill>
                <a:schemeClr val="tx1"/>
              </a:solidFill>
            </a:rPr>
            <a:t>KATOLIK          2.91%</a:t>
          </a:r>
          <a:endParaRPr lang="en-AU" sz="1400">
            <a:solidFill>
              <a:schemeClr val="tx1"/>
            </a:solidFill>
          </a:endParaRPr>
        </a:p>
      </cdr:txBody>
    </cdr:sp>
  </cdr:relSizeAnchor>
  <cdr:relSizeAnchor>
    <cdr:from>
      <cdr:x>0.42291</cdr:x>
      <cdr:y>0</cdr:y>
    </cdr:from>
    <cdr:to>
      <cdr:x>0.48709</cdr:x>
      <cdr:y>0.05068</cdr:y>
    </cdr:to>
    <cdr:sp macro="" textlink="">
      <cdr:nvSpPr>
        <cdr:cNvPr id="5" name="TextBox 5"/>
        <cdr:cNvSpPr txBox="1"/>
      </cdr:nvSpPr>
      <cdr:spPr>
        <a:xfrm>
          <a:off x="2510917" y="0"/>
          <a:ext cx="381000" cy="206883"/>
        </a:xfrm>
        <a:prstGeom prst="rect">
          <a:avLst/>
        </a:prstGeom>
      </cdr:spPr>
      <cdr:txBody>
        <a:bodyPr vertOverflow="clip" wrap="none" rtlCol="0"/>
        <a:lstStyle/>
        <a:p>
          <a:endParaRPr lang="en-AU" sz="1100"/>
        </a:p>
      </cdr:txBody>
    </cdr:sp>
  </cdr:relSizeAnchor>
  <cdr:relSizeAnchor>
    <cdr:from>
      <cdr:x>0.24997</cdr:x>
      <cdr:y>0</cdr:y>
    </cdr:from>
    <cdr:to>
      <cdr:x>0.42169</cdr:x>
      <cdr:y>0.05955</cdr:y>
    </cdr:to>
    <cdr:sp macro="" textlink="">
      <cdr:nvSpPr>
        <cdr:cNvPr id="6" name="TextBox 6"/>
        <cdr:cNvSpPr txBox="1"/>
      </cdr:nvSpPr>
      <cdr:spPr>
        <a:xfrm>
          <a:off x="1484122" y="0"/>
          <a:ext cx="1019556" cy="243078"/>
        </a:xfrm>
        <a:prstGeom prst="rect">
          <a:avLst/>
        </a:prstGeom>
      </cdr:spPr>
      <cdr:txBody>
        <a:bodyPr vertOverflow="clip" wrap="none" rtlCol="0"/>
        <a:lstStyle/>
        <a:p>
          <a:r>
            <a:rPr lang="en-AU" sz="1400" smtClean="0">
              <a:solidFill>
                <a:schemeClr val="tx1"/>
              </a:solidFill>
            </a:rPr>
            <a:t>Hindu 1.69%</a:t>
          </a:r>
          <a:endParaRPr lang="en-AU" sz="1400">
            <a:solidFill>
              <a:schemeClr val="tx1"/>
            </a:solidFill>
          </a:endParaRPr>
        </a:p>
      </cdr:txBody>
    </cdr:sp>
  </cdr:relSizeAnchor>
  <cdr:relSizeAnchor>
    <cdr:from>
      <cdr:x>0.52865</cdr:x>
      <cdr:y>0.06757</cdr:y>
    </cdr:from>
    <cdr:to>
      <cdr:x>0.64416</cdr:x>
      <cdr:y>0.23557</cdr:y>
    </cdr:to>
    <cdr:sp macro="" textlink="">
      <cdr:nvSpPr>
        <cdr:cNvPr id="7" name="TextBox 7"/>
        <cdr:cNvSpPr txBox="1"/>
      </cdr:nvSpPr>
      <cdr:spPr>
        <a:xfrm>
          <a:off x="3138678" y="275844"/>
          <a:ext cx="685800" cy="685800"/>
        </a:xfrm>
        <a:prstGeom prst="rect">
          <a:avLst/>
        </a:prstGeom>
      </cdr:spPr>
      <cdr:txBody>
        <a:bodyPr vertOverflow="clip" wrap="none" rtlCol="0"/>
        <a:lstStyle/>
        <a:p>
          <a:r>
            <a:rPr lang="en-AU" sz="1400" smtClean="0">
              <a:solidFill>
                <a:schemeClr val="tx1"/>
              </a:solidFill>
            </a:rPr>
            <a:t>BUDDHA 0.72%</a:t>
          </a:r>
        </a:p>
        <a:p>
          <a:endParaRPr lang="en-AU" sz="1400">
            <a:solidFill>
              <a:schemeClr val="tx1"/>
            </a:solidFill>
          </a:endParaRPr>
        </a:p>
        <a:p>
          <a:r>
            <a:rPr lang="en-AU" sz="1400" smtClean="0">
              <a:solidFill>
                <a:schemeClr val="tx1"/>
              </a:solidFill>
            </a:rPr>
            <a:t>Kong Hu Cu 0.5%</a:t>
          </a:r>
          <a:endParaRPr lang="en-AU" sz="1400">
            <a:solidFill>
              <a:schemeClr val="tx1"/>
            </a:solidFill>
          </a:endParaRPr>
        </a:p>
      </cdr:txBody>
    </cdr:sp>
  </cdr:relSizeAnchor>
</c:userShape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6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21A3C-E0C3-43DF-989F-B96B603FE2C7}" type="datetimeFigureOut">
              <a:rPr lang="id-ID" smtClean="0"/>
              <a:t>18/12/2023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558B3-C7E5-470A-A951-AD56F4D7E7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0153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9pPr>
          </a:lstStyle>
          <a:p>
            <a:pPr eaLnBrk="1" hangingPunct="1"/>
            <a:fld id="{482FBE1B-66F7-44C1-B004-F9357E12EDC3}" type="slidenum">
              <a:rPr lang="en-US" altLang="en-US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1605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6EC0-7364-46EE-BD6B-E972FB2A0C37}" type="datetimeFigureOut">
              <a:rPr lang="id-ID" smtClean="0"/>
              <a:t>18/12/2023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7C5-70E9-46BF-9EAC-FAC3517FD4E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6EC0-7364-46EE-BD6B-E972FB2A0C37}" type="datetimeFigureOut">
              <a:rPr lang="id-ID" smtClean="0"/>
              <a:t>18/12/2023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7C5-70E9-46BF-9EAC-FAC3517FD4E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6EC0-7364-46EE-BD6B-E972FB2A0C37}" type="datetimeFigureOut">
              <a:rPr lang="id-ID" smtClean="0"/>
              <a:t>18/12/2023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7C5-70E9-46BF-9EAC-FAC3517FD4E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6802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4949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6449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5623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2471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8934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2971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7323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6EC0-7364-46EE-BD6B-E972FB2A0C37}" type="datetimeFigureOut">
              <a:rPr lang="id-ID" smtClean="0"/>
              <a:t>18/12/2023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7C5-70E9-46BF-9EAC-FAC3517FD4E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7826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7200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58598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5393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/>
            <a:r>
              <a:rPr lang="en-US" sz="9150">
                <a:solidFill>
                  <a:srgbClr val="F5A40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/>
            <a:r>
              <a:rPr lang="en-US" sz="9150">
                <a:solidFill>
                  <a:srgbClr val="F5A40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1815393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4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8770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47792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17402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83437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4CA-19F4-4771-B6A2-DA5C0742B22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25473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2981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6EC0-7364-46EE-BD6B-E972FB2A0C37}" type="datetimeFigureOut">
              <a:rPr lang="id-ID" smtClean="0"/>
              <a:t>18/12/2023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7C5-70E9-46BF-9EAC-FAC3517FD4E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028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39042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68052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38504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27012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51855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17579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41661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69798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630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6EC0-7364-46EE-BD6B-E972FB2A0C37}" type="datetimeFigureOut">
              <a:rPr lang="id-ID" smtClean="0"/>
              <a:t>18/12/2023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7C5-70E9-46BF-9EAC-FAC3517FD4E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/>
            <a:r>
              <a:rPr lang="en-US" sz="915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/>
            <a:r>
              <a:rPr lang="en-US" sz="915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8829821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72621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1197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5881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14287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4CA-19F4-4771-B6A2-DA5C0742B22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92808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94668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982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9230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1335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6EC0-7364-46EE-BD6B-E972FB2A0C37}" type="datetimeFigureOut">
              <a:rPr lang="id-ID" smtClean="0"/>
              <a:t>18/12/2023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7C5-70E9-46BF-9EAC-FAC3517FD4E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8679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73669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64267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17483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47861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4002"/>
      </p:ext>
    </p:extLst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48746"/>
      </p:ext>
    </p:extLst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/>
            <a:r>
              <a:rPr lang="en-US" sz="915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/>
            <a:r>
              <a:rPr lang="en-US" sz="915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8007450"/>
      </p:ext>
    </p:extLst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96417"/>
      </p:ext>
    </p:extLst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107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6EC0-7364-46EE-BD6B-E972FB2A0C37}" type="datetimeFigureOut">
              <a:rPr lang="id-ID" smtClean="0"/>
              <a:t>18/12/2023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7C5-70E9-46BF-9EAC-FAC3517FD4E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89299"/>
      </p:ext>
    </p:extLst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74620"/>
      </p:ext>
    </p:extLst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4CA-19F4-4771-B6A2-DA5C0742B22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88393"/>
      </p:ext>
    </p:extLst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663BBFF-77C1-4BF1-A3B2-2505841100B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12/18/2023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893966"/>
      </p:ext>
    </p:extLst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12/18/2023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15672"/>
      </p:ext>
    </p:extLst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12/18/2023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742812"/>
      </p:ext>
    </p:extLst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12/18/2023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75655"/>
      </p:ext>
    </p:extLst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lang="en-US" sz="1725" b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12/18/2023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43617"/>
      </p:ext>
    </p:extLst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12/18/2023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01429"/>
      </p:ext>
    </p:extLst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12/18/2023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4673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6EC0-7364-46EE-BD6B-E972FB2A0C37}" type="datetimeFigureOut">
              <a:rPr lang="id-ID" smtClean="0"/>
              <a:t>18/12/2023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7C5-70E9-46BF-9EAC-FAC3517FD4E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12/18/2023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46460"/>
      </p:ext>
    </p:extLst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12/18/2023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353886"/>
      </p:ext>
    </p:extLst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12/18/2023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40813"/>
      </p:ext>
    </p:extLst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4CA-19F4-4771-B6A2-DA5C0742B220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12/18/2023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92514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6EC0-7364-46EE-BD6B-E972FB2A0C37}" type="datetimeFigureOut">
              <a:rPr lang="id-ID" smtClean="0"/>
              <a:t>18/12/2023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7C5-70E9-46BF-9EAC-FAC3517FD4E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6EC0-7364-46EE-BD6B-E972FB2A0C37}" type="datetimeFigureOut">
              <a:rPr lang="id-ID" smtClean="0"/>
              <a:t>18/12/2023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67C5-70E9-46BF-9EAC-FAC3517FD4E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slideLayout" Target="../slideLayouts/slideLayout23.xml" /><Relationship Id="rId13" Type="http://schemas.openxmlformats.org/officeDocument/2006/relationships/slideLayout" Target="../slideLayouts/slideLayout24.xml" /><Relationship Id="rId14" Type="http://schemas.openxmlformats.org/officeDocument/2006/relationships/slideLayout" Target="../slideLayouts/slideLayout25.xml" /><Relationship Id="rId15" Type="http://schemas.openxmlformats.org/officeDocument/2006/relationships/slideLayout" Target="../slideLayouts/slideLayout26.xml" /><Relationship Id="rId16" Type="http://schemas.openxmlformats.org/officeDocument/2006/relationships/slideLayout" Target="../slideLayouts/slideLayout27.xml" /><Relationship Id="rId17" Type="http://schemas.openxmlformats.org/officeDocument/2006/relationships/slideLayout" Target="../slideLayouts/slideLayout28.xml" /><Relationship Id="rId18" Type="http://schemas.openxmlformats.org/officeDocument/2006/relationships/image" Target="../media/image1.png" /><Relationship Id="rId19" Type="http://schemas.openxmlformats.org/officeDocument/2006/relationships/image" Target="../media/image2.png" /><Relationship Id="rId2" Type="http://schemas.openxmlformats.org/officeDocument/2006/relationships/slideLayout" Target="../slideLayouts/slideLayout13.xml" /><Relationship Id="rId20" Type="http://schemas.openxmlformats.org/officeDocument/2006/relationships/image" Target="../media/image3.png" /><Relationship Id="rId21" Type="http://schemas.openxmlformats.org/officeDocument/2006/relationships/image" Target="../media/image4.png" /><Relationship Id="rId22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10" Type="http://schemas.openxmlformats.org/officeDocument/2006/relationships/slideLayout" Target="../slideLayouts/slideLayout38.xml" /><Relationship Id="rId11" Type="http://schemas.openxmlformats.org/officeDocument/2006/relationships/slideLayout" Target="../slideLayouts/slideLayout39.xml" /><Relationship Id="rId12" Type="http://schemas.openxmlformats.org/officeDocument/2006/relationships/slideLayout" Target="../slideLayouts/slideLayout40.xml" /><Relationship Id="rId13" Type="http://schemas.openxmlformats.org/officeDocument/2006/relationships/slideLayout" Target="../slideLayouts/slideLayout41.xml" /><Relationship Id="rId14" Type="http://schemas.openxmlformats.org/officeDocument/2006/relationships/slideLayout" Target="../slideLayouts/slideLayout42.xml" /><Relationship Id="rId15" Type="http://schemas.openxmlformats.org/officeDocument/2006/relationships/slideLayout" Target="../slideLayouts/slideLayout43.xml" /><Relationship Id="rId16" Type="http://schemas.openxmlformats.org/officeDocument/2006/relationships/slideLayout" Target="../slideLayouts/slideLayout44.xml" /><Relationship Id="rId17" Type="http://schemas.openxmlformats.org/officeDocument/2006/relationships/slideLayout" Target="../slideLayouts/slideLayout45.xml" /><Relationship Id="rId18" Type="http://schemas.openxmlformats.org/officeDocument/2006/relationships/image" Target="../media/image6.png" /><Relationship Id="rId19" Type="http://schemas.openxmlformats.org/officeDocument/2006/relationships/image" Target="../media/image7.png" /><Relationship Id="rId2" Type="http://schemas.openxmlformats.org/officeDocument/2006/relationships/slideLayout" Target="../slideLayouts/slideLayout30.xml" /><Relationship Id="rId20" Type="http://schemas.openxmlformats.org/officeDocument/2006/relationships/image" Target="../media/image8.png" /><Relationship Id="rId21" Type="http://schemas.openxmlformats.org/officeDocument/2006/relationships/image" Target="../media/image9.png" /><Relationship Id="rId22" Type="http://schemas.openxmlformats.org/officeDocument/2006/relationships/theme" Target="../theme/theme3.xml" /><Relationship Id="rId3" Type="http://schemas.openxmlformats.org/officeDocument/2006/relationships/slideLayout" Target="../slideLayouts/slideLayout31.xml" /><Relationship Id="rId4" Type="http://schemas.openxmlformats.org/officeDocument/2006/relationships/slideLayout" Target="../slideLayouts/slideLayout32.xml" /><Relationship Id="rId5" Type="http://schemas.openxmlformats.org/officeDocument/2006/relationships/slideLayout" Target="../slideLayouts/slideLayout33.xml" /><Relationship Id="rId6" Type="http://schemas.openxmlformats.org/officeDocument/2006/relationships/slideLayout" Target="../slideLayouts/slideLayout34.xml" /><Relationship Id="rId7" Type="http://schemas.openxmlformats.org/officeDocument/2006/relationships/slideLayout" Target="../slideLayouts/slideLayout35.xml" /><Relationship Id="rId8" Type="http://schemas.openxmlformats.org/officeDocument/2006/relationships/slideLayout" Target="../slideLayouts/slideLayout36.xml" /><Relationship Id="rId9" Type="http://schemas.openxmlformats.org/officeDocument/2006/relationships/slideLayout" Target="../slideLayouts/slideLayout37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Relationship Id="rId10" Type="http://schemas.openxmlformats.org/officeDocument/2006/relationships/slideLayout" Target="../slideLayouts/slideLayout55.xml" /><Relationship Id="rId11" Type="http://schemas.openxmlformats.org/officeDocument/2006/relationships/slideLayout" Target="../slideLayouts/slideLayout56.xml" /><Relationship Id="rId12" Type="http://schemas.openxmlformats.org/officeDocument/2006/relationships/slideLayout" Target="../slideLayouts/slideLayout57.xml" /><Relationship Id="rId13" Type="http://schemas.openxmlformats.org/officeDocument/2006/relationships/slideLayout" Target="../slideLayouts/slideLayout58.xml" /><Relationship Id="rId14" Type="http://schemas.openxmlformats.org/officeDocument/2006/relationships/slideLayout" Target="../slideLayouts/slideLayout59.xml" /><Relationship Id="rId15" Type="http://schemas.openxmlformats.org/officeDocument/2006/relationships/slideLayout" Target="../slideLayouts/slideLayout60.xml" /><Relationship Id="rId16" Type="http://schemas.openxmlformats.org/officeDocument/2006/relationships/slideLayout" Target="../slideLayouts/slideLayout61.xml" /><Relationship Id="rId17" Type="http://schemas.openxmlformats.org/officeDocument/2006/relationships/slideLayout" Target="../slideLayouts/slideLayout62.xml" /><Relationship Id="rId18" Type="http://schemas.openxmlformats.org/officeDocument/2006/relationships/image" Target="../media/image10.png" /><Relationship Id="rId19" Type="http://schemas.openxmlformats.org/officeDocument/2006/relationships/image" Target="../media/image11.png" /><Relationship Id="rId2" Type="http://schemas.openxmlformats.org/officeDocument/2006/relationships/slideLayout" Target="../slideLayouts/slideLayout47.xml" /><Relationship Id="rId20" Type="http://schemas.openxmlformats.org/officeDocument/2006/relationships/image" Target="../media/image12.png" /><Relationship Id="rId21" Type="http://schemas.openxmlformats.org/officeDocument/2006/relationships/image" Target="../media/image13.png" /><Relationship Id="rId22" Type="http://schemas.openxmlformats.org/officeDocument/2006/relationships/theme" Target="../theme/theme4.xml" /><Relationship Id="rId3" Type="http://schemas.openxmlformats.org/officeDocument/2006/relationships/slideLayout" Target="../slideLayouts/slideLayout48.xml" /><Relationship Id="rId4" Type="http://schemas.openxmlformats.org/officeDocument/2006/relationships/slideLayout" Target="../slideLayouts/slideLayout49.xml" /><Relationship Id="rId5" Type="http://schemas.openxmlformats.org/officeDocument/2006/relationships/slideLayout" Target="../slideLayouts/slideLayout50.xml" /><Relationship Id="rId6" Type="http://schemas.openxmlformats.org/officeDocument/2006/relationships/slideLayout" Target="../slideLayouts/slideLayout51.xml" /><Relationship Id="rId7" Type="http://schemas.openxmlformats.org/officeDocument/2006/relationships/slideLayout" Target="../slideLayouts/slideLayout52.xml" /><Relationship Id="rId8" Type="http://schemas.openxmlformats.org/officeDocument/2006/relationships/slideLayout" Target="../slideLayouts/slideLayout53.xml" /><Relationship Id="rId9" Type="http://schemas.openxmlformats.org/officeDocument/2006/relationships/slideLayout" Target="../slideLayouts/slideLayout5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3.xml" /><Relationship Id="rId10" Type="http://schemas.openxmlformats.org/officeDocument/2006/relationships/slideLayout" Target="../slideLayouts/slideLayout72.xml" /><Relationship Id="rId11" Type="http://schemas.openxmlformats.org/officeDocument/2006/relationships/slideLayout" Target="../slideLayouts/slideLayout73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64.xml" /><Relationship Id="rId3" Type="http://schemas.openxmlformats.org/officeDocument/2006/relationships/slideLayout" Target="../slideLayouts/slideLayout65.xml" /><Relationship Id="rId4" Type="http://schemas.openxmlformats.org/officeDocument/2006/relationships/slideLayout" Target="../slideLayouts/slideLayout66.xml" /><Relationship Id="rId5" Type="http://schemas.openxmlformats.org/officeDocument/2006/relationships/slideLayout" Target="../slideLayouts/slideLayout67.xml" /><Relationship Id="rId6" Type="http://schemas.openxmlformats.org/officeDocument/2006/relationships/slideLayout" Target="../slideLayouts/slideLayout68.xml" /><Relationship Id="rId7" Type="http://schemas.openxmlformats.org/officeDocument/2006/relationships/slideLayout" Target="../slideLayouts/slideLayout69.xml" /><Relationship Id="rId8" Type="http://schemas.openxmlformats.org/officeDocument/2006/relationships/slideLayout" Target="../slideLayouts/slideLayout70.xml" /><Relationship Id="rId9" Type="http://schemas.openxmlformats.org/officeDocument/2006/relationships/slideLayout" Target="../slideLayouts/slideLayout7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D6EC0-7364-46EE-BD6B-E972FB2A0C37}" type="datetimeFigureOut">
              <a:rPr lang="id-ID" smtClean="0"/>
              <a:t>18/12/2023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967C5-70E9-46BF-9EAC-FAC3517FD4EE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>
            <a:fillRect/>
          </a:stretch>
        </p:blipFill>
        <p:spPr>
          <a:xfrm>
            <a:off x="6000148" y="0"/>
            <a:ext cx="1202540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>
            <a:fillRect/>
          </a:stretch>
        </p:blipFill>
        <p:spPr>
          <a:xfrm>
            <a:off x="6456759" y="6092866"/>
            <a:ext cx="745301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/>
            <a:fld id="{A3BB3B3F-C0CE-47CB-BCED-F49A710726F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16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</p:sldLayoutIdLst>
  <p:transition/>
  <p:timing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/>
            <a:fld id="{A3BB3B3F-C0CE-47CB-BCED-F49A710726F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91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transition/>
  <p:timing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/>
            <a:fld id="{A3BB3B3F-C0CE-47CB-BCED-F49A710726F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12/18/2023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79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</p:sldLayoutIdLst>
  <p:transition/>
  <p:timing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342900"/>
            <a:fld id="{A3BB3B3F-C0CE-47CB-BCED-F49A710726FF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12/18/2023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342900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66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/>
  <p:timing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Tx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Relationship Id="rId3" Type="http://schemas.openxmlformats.org/officeDocument/2006/relationships/hyperlink" Target="http://pasangiklanmurah.com/wp-content/uploads/2009/09/bendera.jpg" TargetMode="External" /><Relationship Id="rId4" Type="http://schemas.openxmlformats.org/officeDocument/2006/relationships/image" Target="../media/image16.png" /><Relationship Id="rId5" Type="http://schemas.openxmlformats.org/officeDocument/2006/relationships/image" Target="../media/image17.png" /><Relationship Id="rId6" Type="http://schemas.openxmlformats.org/officeDocument/2006/relationships/image" Target="../media/image18.png" /><Relationship Id="rId7" Type="http://schemas.openxmlformats.org/officeDocument/2006/relationships/image" Target="../media/image19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image" Target="../media/image3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 /><Relationship Id="rId2" Type="http://schemas.openxmlformats.org/officeDocument/2006/relationships/image" Target="../media/image36.jpeg" /><Relationship Id="rId3" Type="http://schemas.openxmlformats.org/officeDocument/2006/relationships/image" Target="../media/image37.jpeg" /><Relationship Id="rId4" Type="http://schemas.openxmlformats.org/officeDocument/2006/relationships/image" Target="../media/image38.jpeg" /><Relationship Id="rId5" Type="http://schemas.openxmlformats.org/officeDocument/2006/relationships/image" Target="../media/image39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Relationship Id="rId4" Type="http://schemas.openxmlformats.org/officeDocument/2006/relationships/image" Target="../media/image42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3.png" /><Relationship Id="rId4" Type="http://schemas.openxmlformats.org/officeDocument/2006/relationships/image" Target="../media/image44.jpeg" /><Relationship Id="rId5" Type="http://schemas.openxmlformats.org/officeDocument/2006/relationships/image" Target="../media/image45.png" /><Relationship Id="rId6" Type="http://schemas.openxmlformats.org/officeDocument/2006/relationships/image" Target="../media/image46.gif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Relationship Id="rId6" Type="http://schemas.openxmlformats.org/officeDocument/2006/relationships/image" Target="../media/image2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Relationship Id="rId6" Type="http://schemas.openxmlformats.org/officeDocument/2006/relationships/image" Target="../media/image2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Relationship Id="rId6" Type="http://schemas.openxmlformats.org/officeDocument/2006/relationships/image" Target="../media/image2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chart" Target="../charts/chart1.xml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Relationship Id="rId5" Type="http://schemas.openxmlformats.org/officeDocument/2006/relationships/image" Target="../media/image27.jpeg" /><Relationship Id="rId6" Type="http://schemas.openxmlformats.org/officeDocument/2006/relationships/image" Target="../media/image28.jpeg" /><Relationship Id="rId7" Type="http://schemas.openxmlformats.org/officeDocument/2006/relationships/image" Target="../media/image2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7.xml" /><Relationship Id="rId2" Type="http://schemas.openxmlformats.org/officeDocument/2006/relationships/hyperlink" Target="https://id.wikipedia.org/wiki/Dunia" TargetMode="External" /><Relationship Id="rId3" Type="http://schemas.openxmlformats.org/officeDocument/2006/relationships/hyperlink" Target="https://id.wikipedia.org/wiki/Brasil" TargetMode="External" /><Relationship Id="rId4" Type="http://schemas.openxmlformats.org/officeDocument/2006/relationships/image" Target="../media/image30.jpeg" /><Relationship Id="rId5" Type="http://schemas.openxmlformats.org/officeDocument/2006/relationships/image" Target="../media/image31.jpeg" /><Relationship Id="rId6" Type="http://schemas.openxmlformats.org/officeDocument/2006/relationships/image" Target="../media/image32.jpeg" /><Relationship Id="rId7" Type="http://schemas.openxmlformats.org/officeDocument/2006/relationships/image" Target="../media/image3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7.xml" /><Relationship Id="rId10" Type="http://schemas.openxmlformats.org/officeDocument/2006/relationships/image" Target="../media/image33.jpeg" /><Relationship Id="rId2" Type="http://schemas.openxmlformats.org/officeDocument/2006/relationships/hyperlink" Target="https://id.wikipedia.org/wiki/Bunga" TargetMode="External" /><Relationship Id="rId3" Type="http://schemas.openxmlformats.org/officeDocument/2006/relationships/hyperlink" Target="https://id.wikipedia.org/wiki/Mamalia" TargetMode="External" /><Relationship Id="rId4" Type="http://schemas.openxmlformats.org/officeDocument/2006/relationships/hyperlink" Target="https://id.wikipedia.org/wiki/Reptil" TargetMode="External" /><Relationship Id="rId5" Type="http://schemas.openxmlformats.org/officeDocument/2006/relationships/hyperlink" Target="https://id.wikipedia.org/wiki/Burung" TargetMode="External" /><Relationship Id="rId6" Type="http://schemas.openxmlformats.org/officeDocument/2006/relationships/hyperlink" Target="https://id.wikipedia.org/wiki/Terumbu_karang" TargetMode="External" /><Relationship Id="rId7" Type="http://schemas.openxmlformats.org/officeDocument/2006/relationships/image" Target="../media/image30.jpeg" /><Relationship Id="rId8" Type="http://schemas.openxmlformats.org/officeDocument/2006/relationships/image" Target="../media/image31.jpeg" /><Relationship Id="rId9" Type="http://schemas.openxmlformats.org/officeDocument/2006/relationships/image" Target="../media/image3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image" Target="../media/image34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 descr="mengembalikan jati diri bangsa">
            <a:hlinkClick r:id="rId3"/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0875" y="4059982"/>
            <a:ext cx="1915165" cy="137161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smtClean="0">
                <a:ln w="50800"/>
                <a:solidFill>
                  <a:schemeClr val="bg1">
                    <a:shade val="50000"/>
                  </a:schemeClr>
                </a:solidFill>
              </a:rPr>
              <a:t>REFLEKSI DAN KONTRIBUSI </a:t>
            </a:r>
          </a:p>
          <a:p>
            <a:pPr algn="ctr"/>
            <a:endParaRPr lang="id-ID" sz="2800"/>
          </a:p>
        </p:txBody>
      </p:sp>
      <p:pic>
        <p:nvPicPr>
          <p:cNvPr id="11" name="Picture 10" descr="mengembalikan jati diri bangsa">
            <a:hlinkClick r:id="rId3"/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217375" y="3872576"/>
            <a:ext cx="1915165" cy="12563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2" name="TextBox 11"/>
          <p:cNvSpPr txBox="1"/>
          <p:nvPr/>
        </p:nvSpPr>
        <p:spPr>
          <a:xfrm>
            <a:off x="395536" y="222700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n w="50800"/>
              </a:rPr>
              <a:t>MERAJUT</a:t>
            </a:r>
          </a:p>
          <a:p>
            <a:pPr algn="ctr"/>
            <a:r>
              <a:rPr lang="en-US" sz="3600" b="1" smtClean="0">
                <a:ln w="50800"/>
              </a:rPr>
              <a:t>NASIONALISME UNTUK KEMAJUAN KOTA SURABAYA DAN INDONESIA</a:t>
            </a:r>
            <a:endParaRPr lang="id-ID" sz="3700"/>
          </a:p>
        </p:txBody>
      </p:sp>
      <p:sp>
        <p:nvSpPr>
          <p:cNvPr id="2" name="TextBox 1"/>
          <p:cNvSpPr txBox="1"/>
          <p:nvPr/>
        </p:nvSpPr>
        <p:spPr>
          <a:xfrm>
            <a:off x="7578080" y="510729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 smtClean="0"/>
              <a:t>Harmanto</a:t>
            </a:r>
            <a:endParaRPr lang="en-US" sz="24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416" y="5500388"/>
            <a:ext cx="2316088" cy="1412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819" y="5445224"/>
            <a:ext cx="2234555" cy="1412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0971" y="5568964"/>
            <a:ext cx="2219325" cy="1399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216" y="5568964"/>
            <a:ext cx="2247997" cy="1495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0" y="1052736"/>
            <a:ext cx="913254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816042"/>
          </a:xfrm>
        </p:spPr>
        <p:txBody>
          <a:bodyPr/>
          <a:lstStyle/>
          <a:p>
            <a:pPr algn="ctr"/>
            <a:r>
              <a:rPr lang="en-AU" b="1" smtClean="0"/>
              <a:t>MASALAH YANG BISA MUNCUL</a:t>
            </a:r>
            <a:endParaRPr lang="en-AU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352928" cy="4896545"/>
          </a:xfrm>
        </p:spPr>
        <p:txBody>
          <a:bodyPr>
            <a:noAutofit/>
          </a:bodyPr>
          <a:lstStyle/>
          <a:p>
            <a:r>
              <a:rPr lang="en-US" sz="2800" i="1"/>
              <a:t>culture war</a:t>
            </a:r>
            <a:r>
              <a:rPr lang="en-US" sz="2800"/>
              <a:t>, </a:t>
            </a:r>
          </a:p>
          <a:p>
            <a:r>
              <a:rPr lang="en-US" sz="2800" err="1"/>
              <a:t>konflik etnis, </a:t>
            </a:r>
          </a:p>
          <a:p>
            <a:r>
              <a:rPr lang="en-US" sz="2800" err="1"/>
              <a:t>perlakuan dan atau kebijakan diskriminatif, </a:t>
            </a:r>
          </a:p>
          <a:p>
            <a:r>
              <a:rPr lang="en-US" sz="2800" err="1"/>
              <a:t>hubungan eksploitatif, </a:t>
            </a:r>
          </a:p>
          <a:p>
            <a:r>
              <a:rPr lang="en-US" sz="2800"/>
              <a:t>bias (perlakuan tak adil yang tak disengaja), </a:t>
            </a:r>
          </a:p>
          <a:p>
            <a:r>
              <a:rPr lang="en-US" sz="2800" err="1"/>
              <a:t>Prasangka/Stereotipe negatif, </a:t>
            </a:r>
          </a:p>
          <a:p>
            <a:r>
              <a:rPr lang="en-US" sz="2800" err="1"/>
              <a:t>kesalahpahaman, </a:t>
            </a:r>
          </a:p>
          <a:p>
            <a:r>
              <a:rPr lang="en-US" sz="2800" err="1"/>
              <a:t>marjinalisasi, </a:t>
            </a:r>
          </a:p>
          <a:p>
            <a:r>
              <a:rPr lang="en-US" sz="2800" err="1"/>
              <a:t>kekerasan fisik/simbolik, </a:t>
            </a:r>
          </a:p>
        </p:txBody>
      </p:sp>
    </p:spTree>
    <p:extLst>
      <p:ext uri="{BB962C8B-B14F-4D97-AF65-F5344CB8AC3E}">
        <p14:creationId xmlns:p14="http://schemas.microsoft.com/office/powerpoint/2010/main" val="1777970308"/>
      </p:ext>
    </p:extLst>
  </p:cSld>
  <p:clrMapOvr>
    <a:masterClrMapping/>
  </p:clrMapOvr>
  <mc:AlternateContent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759824" cy="938317"/>
          </a:xfrm>
        </p:spPr>
        <p:txBody>
          <a:bodyPr/>
          <a:lstStyle/>
          <a:p>
            <a:r>
              <a:rPr lang="en-AU" b="1" err="1" smtClean="0"/>
              <a:t>Tidak bisa dihindari, tapi, WASPADA</a:t>
            </a:r>
            <a:endParaRPr lang="en-AU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1628800"/>
            <a:ext cx="7052807" cy="3456384"/>
          </a:xfrm>
        </p:spPr>
        <p:txBody>
          <a:bodyPr/>
          <a:lstStyle/>
          <a:p>
            <a:r>
              <a:rPr lang="id-ID" sz="2400"/>
              <a:t>Samuel P. Huntington (1993)</a:t>
            </a:r>
            <a:r>
              <a:rPr lang="id-ID" sz="2400" u="sng"/>
              <a:t>:</a:t>
            </a:r>
            <a:r>
              <a:rPr lang="id-ID" sz="2400"/>
              <a:t> </a:t>
            </a:r>
          </a:p>
          <a:p>
            <a:pPr>
              <a:buFontTx/>
              <a:buChar char="-"/>
            </a:pPr>
            <a:r>
              <a:rPr lang="id-ID" sz="2400"/>
              <a:t>bahwa sebenarnya konflik antar peradaban di masa depan </a:t>
            </a:r>
            <a:r>
              <a:rPr lang="id-ID" sz="2400" b="1" i="1">
                <a:solidFill>
                  <a:srgbClr val="FFC000"/>
                </a:solidFill>
              </a:rPr>
              <a:t>tidak lagi disebabkan oleh faktor-faktor ekonomi, politik dan ideologi</a:t>
            </a:r>
            <a:r>
              <a:rPr lang="id-ID" sz="2400"/>
              <a:t>, tetapi justru dipicu oleh </a:t>
            </a:r>
            <a:r>
              <a:rPr lang="id-ID" sz="2400" b="1" i="1" smtClean="0">
                <a:solidFill>
                  <a:srgbClr val="FFC000"/>
                </a:solidFill>
              </a:rPr>
              <a:t>masalah</a:t>
            </a:r>
            <a:r>
              <a:rPr lang="en-US" sz="2400" b="1" i="1" smtClean="0">
                <a:solidFill>
                  <a:srgbClr val="FFC000"/>
                </a:solidFill>
              </a:rPr>
              <a:t>-</a:t>
            </a:r>
            <a:r>
              <a:rPr lang="id-ID" sz="2400" b="1" i="1" smtClean="0">
                <a:solidFill>
                  <a:srgbClr val="FFC000"/>
                </a:solidFill>
              </a:rPr>
              <a:t>masalah </a:t>
            </a:r>
            <a:r>
              <a:rPr lang="id-ID" sz="2400" b="1" i="1">
                <a:solidFill>
                  <a:srgbClr val="FFC000"/>
                </a:solidFill>
              </a:rPr>
              <a:t>suku, agama, ras dan antargolongan (SARA).</a:t>
            </a:r>
            <a:r>
              <a:rPr lang="id-ID" sz="240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4" name="Picture 9" descr="Hasil gambar untuk pembauran kebangsa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5013176"/>
            <a:ext cx="3042745" cy="161407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753814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2143200" cy="744034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pPr algn="ctr"/>
            <a:r>
              <a:rPr lang="en-US" sz="3600" b="1" smtClean="0"/>
              <a:t>TERBUKTI</a:t>
            </a:r>
            <a:endParaRPr lang="id-ID" sz="3600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412776"/>
            <a:ext cx="8280920" cy="108012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2800" b="1"/>
              <a:t>Runtuhnya struktur politik negara-negara Eropa Timur</a:t>
            </a:r>
            <a:r>
              <a:rPr lang="en-AU" sz="2800" b="1"/>
              <a:t> (akhir 1980-awal 1990)</a:t>
            </a:r>
            <a:r>
              <a:rPr lang="id-ID" sz="2800" b="1"/>
              <a:t>. </a:t>
            </a:r>
          </a:p>
          <a:p>
            <a:pPr marL="0" indent="0" algn="ctr">
              <a:buNone/>
            </a:pPr>
            <a:endParaRPr lang="id-ID" sz="2800" b="1"/>
          </a:p>
        </p:txBody>
      </p:sp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3356992"/>
            <a:ext cx="8280920" cy="1800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2100" b="1" smtClean="0"/>
              <a:t>Di </a:t>
            </a:r>
            <a:r>
              <a:rPr lang="id-ID" sz="2100" b="1"/>
              <a:t>era 1980-</a:t>
            </a:r>
            <a:r>
              <a:rPr lang="en-US" sz="2100" b="1"/>
              <a:t>1990</a:t>
            </a:r>
            <a:r>
              <a:rPr lang="id-ID" sz="2100" b="1"/>
              <a:t>an: terjadinya perang etnik di kawasan Balkan, di Yugoslavia., pasca pemerintahan Josep Broz Tito: Keragaman, yang disatu sisi merupakan kekayaan dan kekuatan, berbalik menjadi sumber perpecahan ketika </a:t>
            </a:r>
            <a:r>
              <a:rPr lang="id-ID" sz="2100" b="1" i="1"/>
              <a:t>leadership</a:t>
            </a:r>
            <a:r>
              <a:rPr lang="en-AU" sz="2100" b="1" i="1"/>
              <a:t> </a:t>
            </a:r>
            <a:r>
              <a:rPr lang="id-ID" sz="2100" b="1"/>
              <a:t> yang mengikatnya lengser. </a:t>
            </a:r>
          </a:p>
          <a:p>
            <a:pPr algn="ctr"/>
            <a:endParaRPr lang="id-ID" b="1"/>
          </a:p>
        </p:txBody>
      </p:sp>
    </p:spTree>
    <p:extLst>
      <p:ext uri="{BB962C8B-B14F-4D97-AF65-F5344CB8AC3E}">
        <p14:creationId xmlns:p14="http://schemas.microsoft.com/office/powerpoint/2010/main" val="1810872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6" descr="FORUM PEMBAURAN KEBANGSAAN CEGAH POTENSI KONFL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6871" y="2796268"/>
            <a:ext cx="3505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0" name="Slide Number Placeholder 7"/>
          <p:cNvSpPr txBox="1">
            <a:spLocks noGrp="1"/>
          </p:cNvSpPr>
          <p:nvPr/>
        </p:nvSpPr>
        <p:spPr bwMode="auto">
          <a:xfrm>
            <a:off x="7541420" y="5853114"/>
            <a:ext cx="411956" cy="297656"/>
          </a:xfrm>
          <a:prstGeom prst="rect">
            <a:avLst/>
          </a:prstGeom>
          <a:noFill/>
          <a:ln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9pPr>
          </a:lstStyle>
          <a:p>
            <a:pPr algn="r" defTabSz="342900" eaLnBrk="1" hangingPunct="1"/>
            <a:fld id="{C2EF2827-5B4A-47DA-ACF7-DF775387B28D}" type="slidenum">
              <a:rPr lang="id-ID" altLang="id-ID" sz="900">
                <a:solidFill>
                  <a:prstClr val="black"/>
                </a:solidFill>
              </a:rPr>
              <a:pPr algn="r" defTabSz="342900" eaLnBrk="1" hangingPunct="1"/>
              <a:t>13</a:t>
            </a:fld>
            <a:endParaRPr lang="id-ID" altLang="id-ID" sz="900">
              <a:solidFill>
                <a:prstClr val="black"/>
              </a:solidFill>
            </a:endParaRPr>
          </a:p>
        </p:txBody>
      </p:sp>
      <p:pic>
        <p:nvPicPr>
          <p:cNvPr id="6148" name="Picture 28" descr="Hasil gambar untuk foto konfl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000" y="857251"/>
            <a:ext cx="2732087" cy="196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0" descr="Hasil gambar untuk foto konfl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6991" y="857252"/>
            <a:ext cx="2832723" cy="196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2" descr="konfl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499" y="2826587"/>
            <a:ext cx="3356372" cy="274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PubCross"/>
          <p:cNvSpPr>
            <a:spLocks noEditPoints="1" noChangeArrowheads="1"/>
          </p:cNvSpPr>
          <p:nvPr/>
        </p:nvSpPr>
        <p:spPr bwMode="auto">
          <a:xfrm>
            <a:off x="3620094" y="2796267"/>
            <a:ext cx="1960648" cy="862240"/>
          </a:xfrm>
          <a:custGeom>
            <a:gdLst>
              <a:gd name="T0" fmla="*/ 1186656 w 21600"/>
              <a:gd name="T1" fmla="*/ 0 h 21600"/>
              <a:gd name="T2" fmla="*/ 0 w 21600"/>
              <a:gd name="T3" fmla="*/ 495300 h 21600"/>
              <a:gd name="T4" fmla="*/ 1186656 w 21600"/>
              <a:gd name="T5" fmla="*/ 990600 h 21600"/>
              <a:gd name="T6" fmla="*/ 2373312 w 21600"/>
              <a:gd name="T7" fmla="*/ 495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0"/>
                </a:moveTo>
                <a:lnTo>
                  <a:pt x="5400" y="5400"/>
                </a:lnTo>
                <a:lnTo>
                  <a:pt x="0" y="54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16200"/>
                </a:lnTo>
                <a:lnTo>
                  <a:pt x="21600" y="1620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0"/>
                </a:lnTo>
                <a:lnTo>
                  <a:pt x="5400" y="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defTabSz="342900">
              <a:defRPr/>
            </a:pPr>
            <a:r>
              <a:rPr lang="en-US" sz="1500" b="1">
                <a:solidFill>
                  <a:srgbClr val="FF0000"/>
                </a:solidFill>
                <a:latin typeface="Centaur" pitchFamily="18" charset="0"/>
              </a:rPr>
              <a:t>KONFLIK SOSIAL</a:t>
            </a:r>
          </a:p>
        </p:txBody>
      </p:sp>
      <p:sp>
        <p:nvSpPr>
          <p:cNvPr id="7" name="Slide Number Placeholder 1"/>
          <p:cNvSpPr txBox="1"/>
          <p:nvPr/>
        </p:nvSpPr>
        <p:spPr bwMode="auto">
          <a:xfrm>
            <a:off x="7564006" y="5656735"/>
            <a:ext cx="402431" cy="273843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3305" tIns="31652" rIns="63305" bIns="316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87DDE8A-BD60-41E7-BD67-65E856B7C9D9}" type="slidenum">
              <a:rPr lang="en-US" sz="1385" b="1">
                <a:solidFill>
                  <a:sysClr val="windowText" lastClr="000000"/>
                </a:solidFill>
              </a:rPr>
              <a:pPr algn="ctr">
                <a:defRPr/>
              </a:pPr>
              <a:t>13</a:t>
            </a:fld>
            <a:endParaRPr lang="en-US" sz="1385" b="1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0847" y="5656735"/>
            <a:ext cx="654057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AU" sz="4500" b="1"/>
              <a:t>SAVE OUR INDONESIA!!</a:t>
            </a:r>
          </a:p>
        </p:txBody>
      </p:sp>
    </p:spTree>
    <p:extLst>
      <p:ext uri="{BB962C8B-B14F-4D97-AF65-F5344CB8AC3E}">
        <p14:creationId xmlns:p14="http://schemas.microsoft.com/office/powerpoint/2010/main" val="198670532"/>
      </p:ext>
    </p:extLst>
  </p:cSld>
  <p:clrMapOvr>
    <a:masterClrMapping/>
  </p:clrMapOvr>
  <p:transition spd="slow">
    <p:fade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819150"/>
            <a:ext cx="914399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Documents and Settings\design2\Desktop\DIRJEN PERWILAYAHAN INDUSTRI\VARIOUS  OUTLINED MAPS\outlined map endah.jpg"/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381" y="952500"/>
            <a:ext cx="6844904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Hasil gambar untuk pembauran kebangsaan"/>
          <p:cNvPicPr>
            <a:picLocks noChangeAspect="1" noChangeArrowheads="1"/>
          </p:cNvPicPr>
          <p:nvPr/>
        </p:nvPicPr>
        <p:blipFill>
          <a:blip r:embed="rId4">
            <a:lum bright="8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4982767"/>
            <a:ext cx="6858000" cy="105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3315" y="1172936"/>
            <a:ext cx="74821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AU" sz="3600" b="1">
                <a:solidFill>
                  <a:srgbClr val="FF0000"/>
                </a:solidFill>
              </a:rPr>
              <a:t>WAWASAN KEBANGSAAN</a:t>
            </a:r>
          </a:p>
          <a:p>
            <a:pPr defTabSz="342900"/>
            <a:r>
              <a:rPr lang="en-AU" sz="3000" b="1" u="sng" smtClean="0">
                <a:solidFill>
                  <a:schemeClr val="bg1"/>
                </a:solidFill>
              </a:rPr>
              <a:t>Cara </a:t>
            </a:r>
            <a:r>
              <a:rPr lang="en-AU" sz="3000" b="1" u="sng" err="1">
                <a:solidFill>
                  <a:schemeClr val="bg1"/>
                </a:solidFill>
              </a:rPr>
              <a:t>pandang </a:t>
            </a:r>
            <a:r>
              <a:rPr lang="en-AU" sz="3000" b="1" err="1">
                <a:solidFill>
                  <a:schemeClr val="bg1"/>
                </a:solidFill>
              </a:rPr>
              <a:t>bangsa Indonesia </a:t>
            </a:r>
            <a:r>
              <a:rPr lang="en-AU" sz="3000" b="1" u="sng" err="1">
                <a:solidFill>
                  <a:schemeClr val="bg1"/>
                </a:solidFill>
              </a:rPr>
              <a:t>tentang diri </a:t>
            </a:r>
            <a:r>
              <a:rPr lang="en-AU" sz="3000" b="1" err="1">
                <a:solidFill>
                  <a:schemeClr val="bg1"/>
                </a:solidFill>
              </a:rPr>
              <a:t>dan </a:t>
            </a:r>
            <a:r>
              <a:rPr lang="en-AU" sz="3000" b="1" u="sng" err="1">
                <a:solidFill>
                  <a:schemeClr val="bg1"/>
                </a:solidFill>
              </a:rPr>
              <a:t>lingkungannya</a:t>
            </a:r>
            <a:r>
              <a:rPr lang="en-AU" sz="3000" b="1">
                <a:solidFill>
                  <a:schemeClr val="bg1"/>
                </a:solidFill>
              </a:rPr>
              <a:t>, dengan mengutamakan kesatuan dan persatuan wilayah </a:t>
            </a:r>
            <a:r>
              <a:rPr lang="en-AU" sz="3000" b="1" u="sng" err="1">
                <a:solidFill>
                  <a:schemeClr val="bg1"/>
                </a:solidFill>
              </a:rPr>
              <a:t>dalam perilaku </a:t>
            </a:r>
            <a:r>
              <a:rPr lang="en-AU" sz="3000" b="1" err="1">
                <a:solidFill>
                  <a:schemeClr val="bg1"/>
                </a:solidFill>
              </a:rPr>
              <a:t>bermasyarakat, berbangsa, dan bernegara” </a:t>
            </a:r>
          </a:p>
          <a:p>
            <a:pPr defTabSz="342900"/>
            <a:endParaRPr lang="en-AU">
              <a:solidFill>
                <a:srgbClr val="FF0000"/>
              </a:solidFill>
            </a:endParaRPr>
          </a:p>
          <a:p>
            <a:pPr defTabSz="342900"/>
            <a:endParaRPr lang="en-AU">
              <a:solidFill>
                <a:srgbClr val="FF0000"/>
              </a:solidFill>
            </a:endParaRPr>
          </a:p>
          <a:p>
            <a:pPr defTabSz="342900"/>
            <a:r>
              <a:rPr lang="en-AU">
                <a:solidFill>
                  <a:srgbClr val="FF0000"/>
                </a:solidFill>
              </a:rPr>
              <a:t>                         </a:t>
            </a:r>
            <a:r>
              <a:rPr lang="en-AU" b="1">
                <a:solidFill>
                  <a:srgbClr val="FF0000"/>
                </a:solidFill>
              </a:rPr>
              <a:t> </a:t>
            </a:r>
            <a:r>
              <a:rPr lang="en-AU" sz="2400" b="1">
                <a:solidFill>
                  <a:schemeClr val="bg1"/>
                </a:solidFill>
              </a:rPr>
              <a:t>BANGSA YG BER-IDENTITAS</a:t>
            </a:r>
          </a:p>
          <a:p>
            <a:pPr defTabSz="342900"/>
            <a:endParaRPr lang="en-AU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36348"/>
      </p:ext>
    </p:extLst>
  </p:cSld>
  <p:clrMapOvr>
    <a:masterClrMapping/>
  </p:clrMapOvr>
  <mc:AlternateContent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ame 4"/>
          <p:cNvSpPr/>
          <p:nvPr/>
        </p:nvSpPr>
        <p:spPr bwMode="auto">
          <a:xfrm>
            <a:off x="449943" y="913280"/>
            <a:ext cx="8026400" cy="5143500"/>
          </a:xfrm>
          <a:prstGeom prst="frame">
            <a:avLst>
              <a:gd name="adj1" fmla="val 1532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342900">
              <a:defRPr/>
            </a:pPr>
            <a:endParaRPr lang="id-ID" sz="1247" b="1" spc="35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 descr="E:\My Documents\My Pictures\ICON\Picture1.png"/>
          <p:cNvPicPr>
            <a:picLocks noChangeAspect="1" noChangeArrowheads="1"/>
          </p:cNvPicPr>
          <p:nvPr/>
        </p:nvPicPr>
        <p:blipFill>
          <a:blip r:embed="rId3">
            <a:extLst/>
          </a:blip>
          <a:stretch>
            <a:fillRect/>
          </a:stretch>
        </p:blipFill>
        <p:spPr bwMode="auto">
          <a:xfrm>
            <a:off x="1291024" y="974555"/>
            <a:ext cx="4427388" cy="6634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383172" y="3192797"/>
            <a:ext cx="6037574" cy="2308324"/>
          </a:xfrm>
          <a:prstGeom prst="rect">
            <a:avLst/>
          </a:prstGeom>
          <a:blipFill>
            <a:blip r:embed="rId4">
              <a:extLst/>
            </a:blip>
            <a:stretch>
              <a:fillRect/>
            </a:stretch>
          </a:blipFill>
          <a:ln w="69850" cmpd="dbl">
            <a:solidFill>
              <a:schemeClr val="accent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defTabSz="342900" eaLnBrk="0" hangingPunct="0">
              <a:defRPr/>
            </a:pPr>
            <a:r>
              <a:rPr lang="en-US" b="1">
                <a:solidFill>
                  <a:srgbClr val="FF0000"/>
                </a:solidFill>
                <a:latin typeface="Arial" pitchFamily="34"/>
                <a:cs typeface="Arial" pitchFamily="34"/>
              </a:rPr>
              <a:t>Proses pelaksanaan kegiatan integrasi anggota masyarakat dari berbagai ras, suku, etnis, melalui interaksi sosial dalam bidang bahasa, adat istiadat, seni budaya, pendidikan, dan perekonomian untuk mewujudkan kebangsaan Indonesia </a:t>
            </a:r>
            <a:r>
              <a:rPr lang="en-US" b="1" u="sng" err="1">
                <a:solidFill>
                  <a:srgbClr val="7030A0"/>
                </a:solidFill>
                <a:latin typeface="Arial" pitchFamily="34"/>
                <a:cs typeface="Arial" pitchFamily="34"/>
              </a:rPr>
              <a:t>tanpa harus menghilangkan identitas </a:t>
            </a:r>
            <a:r>
              <a:rPr lang="en-US" b="1" err="1">
                <a:solidFill>
                  <a:srgbClr val="FF0000"/>
                </a:solidFill>
                <a:latin typeface="Arial" pitchFamily="34"/>
                <a:cs typeface="Arial" pitchFamily="34"/>
              </a:rPr>
              <a:t>ras, suku, dan etnis masing-masing dalam kerangka Negara Kesatuan Republik Indonesia</a:t>
            </a:r>
            <a:r>
              <a:rPr lang="en-US" b="1">
                <a:solidFill>
                  <a:srgbClr val="FFC000"/>
                </a:solidFill>
                <a:latin typeface="Arial" pitchFamily="34"/>
                <a:cs typeface="Arial" pitchFamily="34"/>
              </a:rPr>
              <a:t>.(Pasal 1)</a:t>
            </a:r>
            <a:r>
              <a:rPr lang="en-US">
                <a:solidFill>
                  <a:srgbClr val="FFC000"/>
                </a:solidFill>
                <a:cs typeface="Arial" pitchFamily="34"/>
              </a:rPr>
              <a:t> </a:t>
            </a:r>
          </a:p>
        </p:txBody>
      </p:sp>
      <p:grpSp>
        <p:nvGrpSpPr>
          <p:cNvPr id="7177" name="Right Arrow 15"/>
          <p:cNvGrpSpPr/>
          <p:nvPr/>
        </p:nvGrpSpPr>
        <p:grpSpPr>
          <a:xfrm rot="5400000">
            <a:off x="1531145" y="2289572"/>
            <a:ext cx="563165" cy="953691"/>
            <a:chOff x="1793" y="676"/>
            <a:chExt cx="553" cy="737"/>
          </a:xfrm>
        </p:grpSpPr>
        <p:pic>
          <p:nvPicPr>
            <p:cNvPr id="7182" name="Right Arrow 1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3" y="676"/>
              <a:ext cx="553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Text Box 17"/>
            <p:cNvSpPr txBox="1">
              <a:spLocks noChangeArrowheads="1"/>
            </p:cNvSpPr>
            <p:nvPr/>
          </p:nvSpPr>
          <p:spPr bwMode="auto">
            <a:xfrm>
              <a:off x="1872" y="893"/>
              <a:ext cx="255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itchFamily="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itchFamily="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itchFamily="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itchFamily="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itchFamily="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itchFamily="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itchFamily="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itchFamily="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itchFamily="34"/>
                </a:defRPr>
              </a:lvl9pPr>
            </a:lstStyle>
            <a:p>
              <a:pPr algn="ctr" defTabSz="342900"/>
              <a:endParaRPr lang="id-ID" altLang="en-US" sz="1350">
                <a:solidFill>
                  <a:srgbClr val="FFFFFF"/>
                </a:solidFill>
              </a:endParaRPr>
            </a:p>
          </p:txBody>
        </p:sp>
      </p:grpSp>
      <p:sp>
        <p:nvSpPr>
          <p:cNvPr id="7178" name="Text Box 35"/>
          <p:cNvSpPr txBox="1">
            <a:spLocks noChangeArrowheads="1"/>
          </p:cNvSpPr>
          <p:nvPr/>
        </p:nvSpPr>
        <p:spPr bwMode="auto">
          <a:xfrm>
            <a:off x="1358504" y="957264"/>
            <a:ext cx="43964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9pPr>
          </a:lstStyle>
          <a:p>
            <a:pPr defTabSz="342900"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CC"/>
                </a:solidFill>
                <a:latin typeface="Arial Black" panose="020b0a04020102020204" pitchFamily="34" charset="0"/>
              </a:rPr>
              <a:t>MENJADI INDIVIDU YG BERBAUR: “PEMBAURAN KEBANGSAAN”</a:t>
            </a:r>
          </a:p>
        </p:txBody>
      </p:sp>
      <p:sp>
        <p:nvSpPr>
          <p:cNvPr id="7179" name="Rectangle 37"/>
          <p:cNvSpPr>
            <a:spLocks noChangeArrowheads="1"/>
          </p:cNvSpPr>
          <p:nvPr/>
        </p:nvSpPr>
        <p:spPr bwMode="auto">
          <a:xfrm>
            <a:off x="1314451" y="1750220"/>
            <a:ext cx="2761060" cy="502444"/>
          </a:xfrm>
          <a:prstGeom prst="rect">
            <a:avLst/>
          </a:prstGeom>
          <a:solidFill>
            <a:srgbClr val="B66D4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itchFamily="34"/>
              </a:defRPr>
            </a:lvl9pPr>
          </a:lstStyle>
          <a:p>
            <a:pPr algn="ctr" defTabSz="342900" eaLnBrk="1" hangingPunct="1">
              <a:spcBef>
                <a:spcPct val="50000"/>
              </a:spcBef>
            </a:pPr>
            <a:endParaRPr lang="en-US" altLang="en-US" sz="1350">
              <a:solidFill>
                <a:prstClr val="white"/>
              </a:solidFill>
            </a:endParaRPr>
          </a:p>
          <a:p>
            <a:pPr algn="ctr" defTabSz="342900" eaLnBrk="1" hangingPunct="1">
              <a:spcBef>
                <a:spcPct val="50000"/>
              </a:spcBef>
            </a:pPr>
            <a:r>
              <a:rPr lang="en-US" altLang="en-US" sz="1350" b="1">
                <a:solidFill>
                  <a:prstClr val="white"/>
                </a:solidFill>
                <a:latin typeface="Arial" pitchFamily="34"/>
              </a:rPr>
              <a:t>PERMENDAGRI NO 34 TH 2006</a:t>
            </a:r>
          </a:p>
          <a:p>
            <a:pPr algn="ctr" defTabSz="342900" eaLnBrk="1" hangingPunct="1"/>
            <a:endParaRPr lang="en-US" altLang="en-US" sz="1350">
              <a:solidFill>
                <a:prstClr val="white"/>
              </a:solidFill>
            </a:endParaRPr>
          </a:p>
        </p:txBody>
      </p:sp>
      <p:pic>
        <p:nvPicPr>
          <p:cNvPr id="7180" name="Picture 26" descr="http://1.bp.blogspot.com/-8q9voSZG0iE/UjGp_yDM3II/AAAAAAAAl_A/T4kWfa_yICc/s200/globe+animated+Banne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3916" y="1105496"/>
            <a:ext cx="1660922" cy="166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95020" y="2482846"/>
            <a:ext cx="2431144" cy="468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AU" sz="1350" b="1" err="1">
                <a:solidFill>
                  <a:prstClr val="white"/>
                </a:solidFill>
              </a:rPr>
              <a:t>Pasal 9: perlunya Sosialisasi</a:t>
            </a:r>
            <a:endParaRPr lang="en-AU" sz="135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49865"/>
      </p:ext>
    </p:extLst>
  </p:cSld>
  <p:clrMapOvr>
    <a:masterClrMapping/>
  </p:clrMapOvr>
  <p:transition spd="slow">
    <p:fade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600018"/>
          </a:xfrm>
        </p:spPr>
        <p:txBody>
          <a:bodyPr/>
          <a:lstStyle/>
          <a:p>
            <a:r>
              <a:rPr lang="en-AU" b="1" smtClean="0"/>
              <a:t>NASIONALISME </a:t>
            </a:r>
            <a:endParaRPr lang="en-AU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1196752"/>
            <a:ext cx="8335888" cy="5112568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2500" b="1" err="1">
                <a:solidFill>
                  <a:srgbClr val="FFFF00"/>
                </a:solidFill>
              </a:rPr>
              <a:t>Mengakui perbedaan dalam kesederajatan tanpa mengurangi esensi perbedaan itu sendiri</a:t>
            </a:r>
            <a:endParaRPr lang="en-US" sz="2500" b="1">
              <a:solidFill>
                <a:srgbClr val="FFFF00"/>
              </a:solidFill>
            </a:endParaRPr>
          </a:p>
          <a:p>
            <a:r>
              <a:rPr lang="en-US" sz="2500" b="1" err="1"/>
              <a:t>Mengakui</a:t>
            </a:r>
            <a:r>
              <a:rPr lang="id-ID" sz="2500" b="1"/>
              <a:t> keberagaman </a:t>
            </a:r>
            <a:r>
              <a:rPr lang="en-AU" sz="2500" b="1"/>
              <a:t>dg</a:t>
            </a:r>
            <a:r>
              <a:rPr lang="id-ID" sz="2500" b="1"/>
              <a:t> menekankan penerimaan terhadap realitas perbedaan -agama, budaya, dan worldview- yang terdapat dalam </a:t>
            </a:r>
            <a:r>
              <a:rPr lang="id-ID" sz="2500" b="1" smtClean="0"/>
              <a:t>masyarakat</a:t>
            </a:r>
            <a:endParaRPr lang="en-US" sz="2500" b="1"/>
          </a:p>
          <a:p>
            <a:r>
              <a:rPr lang="en-AU" sz="2500" b="1">
                <a:solidFill>
                  <a:srgbClr val="C00000"/>
                </a:solidFill>
              </a:rPr>
              <a:t>I</a:t>
            </a:r>
            <a:r>
              <a:rPr lang="id-ID" sz="2500" b="1">
                <a:solidFill>
                  <a:srgbClr val="C00000"/>
                </a:solidFill>
              </a:rPr>
              <a:t>ndividu secara terbuka memahami, menghargai serta mengaji budaya orang lain yang dilandasi oleh semangat menghormati dalam kebersamaan</a:t>
            </a:r>
            <a:r>
              <a:rPr lang="en-US" sz="2500" b="1">
                <a:solidFill>
                  <a:srgbClr val="C00000"/>
                </a:solidFill>
              </a:rPr>
              <a:t> dalam wadah NKRI</a:t>
            </a:r>
          </a:p>
          <a:p>
            <a:r>
              <a:rPr lang="en-US" sz="2500" b="1" err="1"/>
              <a:t>Jangan lihat perbedaan, lihat persamaan</a:t>
            </a:r>
            <a:endParaRPr lang="en-US" sz="2500" b="1"/>
          </a:p>
        </p:txBody>
      </p:sp>
    </p:spTree>
    <p:extLst>
      <p:ext uri="{BB962C8B-B14F-4D97-AF65-F5344CB8AC3E}">
        <p14:creationId xmlns:p14="http://schemas.microsoft.com/office/powerpoint/2010/main" val="19030587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20688"/>
            <a:ext cx="7848872" cy="4896544"/>
          </a:xfrm>
        </p:spPr>
        <p:txBody>
          <a:bodyPr>
            <a:normAutofit fontScale="92500"/>
          </a:bodyPr>
          <a:lstStyle/>
          <a:p>
            <a:r>
              <a:rPr lang="en-US" sz="2100"/>
              <a:t>TEPOSLIRA (komunikasi SAMBUNG ROSO/Empati)</a:t>
            </a:r>
          </a:p>
          <a:p>
            <a:r>
              <a:rPr lang="en-US" sz="2100" err="1"/>
              <a:t>Gotong Royong</a:t>
            </a:r>
            <a:endParaRPr lang="en-US" sz="2100"/>
          </a:p>
          <a:p>
            <a:r>
              <a:rPr lang="id-ID" sz="2100" b="1" i="1"/>
              <a:t>agama ageming aj</a:t>
            </a:r>
            <a:r>
              <a:rPr lang="en-AU" sz="2100" b="1" i="1" err="1"/>
              <a:t>i</a:t>
            </a:r>
            <a:endParaRPr lang="en-AU" sz="2100" b="1" i="1"/>
          </a:p>
          <a:p>
            <a:r>
              <a:rPr lang="id-ID" sz="2100" b="1" i="1"/>
              <a:t>unggah ungguhing basa, kasar alusing rasa </a:t>
            </a:r>
            <a:r>
              <a:rPr lang="id-ID" sz="2100" b="1"/>
              <a:t>dan </a:t>
            </a:r>
            <a:r>
              <a:rPr lang="id-ID" sz="2100" b="1" i="1"/>
              <a:t>jugar genturing tapa</a:t>
            </a:r>
            <a:endParaRPr lang="en-AU" sz="2100" b="1" i="1"/>
          </a:p>
          <a:p>
            <a:r>
              <a:rPr lang="en-AU" sz="2100" b="1" i="1" err="1"/>
              <a:t>ajining diri soko lathi, ajining awak soko tumindak, ajining sariro soko busono</a:t>
            </a:r>
            <a:endParaRPr lang="en-AU" sz="2100" b="1" i="1"/>
          </a:p>
          <a:p>
            <a:r>
              <a:rPr lang="en-AU" sz="2100" b="1" i="1" err="1"/>
              <a:t>Nggruduk tanpa bolo, menang tanpa ngasorake</a:t>
            </a:r>
            <a:endParaRPr lang="en-AU" sz="2100" b="1" i="1"/>
          </a:p>
          <a:p>
            <a:r>
              <a:rPr lang="en-AU" sz="2100" b="1" i="1" err="1"/>
              <a:t>Ojo adigang-adigung adiguna</a:t>
            </a:r>
            <a:endParaRPr lang="en-AU" sz="2100" b="1" i="1"/>
          </a:p>
          <a:p>
            <a:r>
              <a:rPr lang="en-AU" sz="2100" b="1" i="1"/>
              <a:t>Dialog &amp; Musyawarah Mufakat (</a:t>
            </a:r>
            <a:r>
              <a:rPr lang="id-ID" sz="2100" b="1" i="1"/>
              <a:t>yen ana rembug dirembug, nanging olehe ngrembug kanthi ati sing sareh</a:t>
            </a:r>
            <a:r>
              <a:rPr lang="en-AU" sz="2100" b="1" i="1"/>
              <a:t>)</a:t>
            </a:r>
          </a:p>
          <a:p>
            <a:r>
              <a:rPr lang="en-AU" sz="2100" b="1" i="1" err="1"/>
              <a:t>Runtut raut sauyunan, rukun agawe santosa, crah agawe bubrah</a:t>
            </a:r>
            <a:endParaRPr lang="en-AU" sz="2100" b="1" i="1"/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9975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22" y="188640"/>
            <a:ext cx="7290054" cy="1440160"/>
          </a:xfrm>
        </p:spPr>
        <p:txBody>
          <a:bodyPr>
            <a:normAutofit/>
          </a:bodyPr>
          <a:lstStyle/>
          <a:p>
            <a:pPr algn="ctr"/>
            <a:r>
              <a:rPr lang="en-US" sz="4950"/>
              <a:t>ANCAMAN </a:t>
            </a:r>
            <a:br>
              <a:rPr lang="en-US" sz="4950"/>
            </a:br>
            <a:r>
              <a:rPr lang="en-US" sz="4950" smtClean="0"/>
              <a:t>NASIONALISME INDONESIA</a:t>
            </a:r>
            <a:endParaRPr lang="en-AU" sz="3300"/>
          </a:p>
        </p:txBody>
      </p:sp>
      <p:sp>
        <p:nvSpPr>
          <p:cNvPr id="3" name="Title 1"/>
          <p:cNvSpPr txBox="1"/>
          <p:nvPr/>
        </p:nvSpPr>
        <p:spPr>
          <a:xfrm>
            <a:off x="827584" y="1844824"/>
            <a:ext cx="7290054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600" smtClean="0">
                <a:latin typeface="Book Antiqua" panose="02040602050305030304" pitchFamily="18" charset="0"/>
              </a:rPr>
            </a:br>
            <a:r>
              <a:rPr lang="en-US" sz="3600" smtClean="0">
                <a:latin typeface="Book Antiqua" panose="02040602050305030304" pitchFamily="18" charset="0"/>
              </a:rPr>
              <a:t>1. Fitnah</a:t>
            </a:r>
            <a:endParaRPr lang="en-US" sz="3600" smtClean="0">
              <a:latin typeface="Book Antiqua" panose="02040602050305030304" pitchFamily="18" charset="0"/>
            </a:endParaRPr>
          </a:p>
          <a:p>
            <a:pPr algn="ctr"/>
            <a:br>
              <a:rPr lang="en-US" sz="3600" smtClean="0">
                <a:latin typeface="Book Antiqua" panose="02040602050305030304" pitchFamily="18" charset="0"/>
              </a:rPr>
            </a:br>
            <a:r>
              <a:rPr lang="en-US" sz="3600" smtClean="0">
                <a:latin typeface="Book Antiqua" panose="02040602050305030304" pitchFamily="18" charset="0"/>
              </a:rPr>
              <a:t>2. mengolok-ngolok</a:t>
            </a:r>
            <a:endParaRPr lang="en-US" sz="3600" smtClean="0">
              <a:latin typeface="Book Antiqua" panose="02040602050305030304" pitchFamily="18" charset="0"/>
            </a:endParaRPr>
          </a:p>
          <a:p>
            <a:pPr algn="ctr"/>
            <a:br>
              <a:rPr lang="en-US" sz="3600" smtClean="0">
                <a:latin typeface="Book Antiqua" panose="02040602050305030304" pitchFamily="18" charset="0"/>
              </a:rPr>
            </a:br>
            <a:r>
              <a:rPr lang="en-US" sz="3600" smtClean="0">
                <a:latin typeface="Book Antiqua" panose="02040602050305030304" pitchFamily="18" charset="0"/>
              </a:rPr>
              <a:t>3. adu domba</a:t>
            </a:r>
            <a:endParaRPr lang="en-US" sz="3600" smtClean="0">
              <a:latin typeface="Book Antiqua" panose="02040602050305030304" pitchFamily="18" charset="0"/>
            </a:endParaRPr>
          </a:p>
          <a:p>
            <a:pPr algn="ctr"/>
            <a:br>
              <a:rPr lang="en-US" sz="3600" smtClean="0">
                <a:latin typeface="Book Antiqua" panose="02040602050305030304" pitchFamily="18" charset="0"/>
              </a:rPr>
            </a:br>
            <a:r>
              <a:rPr lang="en-US" sz="3600" smtClean="0">
                <a:latin typeface="Book Antiqua" panose="02040602050305030304" pitchFamily="18" charset="0"/>
              </a:rPr>
              <a:t>4. Prasangka</a:t>
            </a:r>
            <a:endParaRPr lang="en-US" sz="3600" smtClean="0">
              <a:latin typeface="Book Antiqua" panose="02040602050305030304" pitchFamily="18" charset="0"/>
            </a:endParaRPr>
          </a:p>
          <a:p>
            <a:pPr algn="ctr"/>
            <a:r>
              <a:rPr lang="en-US" sz="3600" smtClean="0">
                <a:latin typeface="Book Antiqua" panose="02040602050305030304" pitchFamily="18" charset="0"/>
              </a:rPr>
              <a:t> </a:t>
            </a:r>
            <a:br>
              <a:rPr lang="en-US" sz="3600" smtClean="0">
                <a:latin typeface="Book Antiqua" panose="02040602050305030304" pitchFamily="18" charset="0"/>
              </a:rPr>
            </a:br>
            <a:r>
              <a:rPr lang="en-US" sz="3600" smtClean="0">
                <a:latin typeface="Book Antiqua" panose="02040602050305030304" pitchFamily="18" charset="0"/>
              </a:rPr>
              <a:t>5. hoax</a:t>
            </a:r>
          </a:p>
          <a:p>
            <a:pPr algn="ctr"/>
            <a:br>
              <a:rPr lang="en-US" sz="3600" smtClean="0">
                <a:latin typeface="Book Antiqua" panose="02040602050305030304" pitchFamily="18" charset="0"/>
              </a:rPr>
            </a:br>
            <a:r>
              <a:rPr lang="en-US" sz="3600" smtClean="0">
                <a:latin typeface="Book Antiqua" panose="02040602050305030304" pitchFamily="18" charset="0"/>
              </a:rPr>
              <a:t>6. fake news</a:t>
            </a:r>
            <a:br>
              <a:rPr lang="en-US" sz="3600" smtClean="0">
                <a:latin typeface="Book Antiqua" panose="02040602050305030304" pitchFamily="18" charset="0"/>
              </a:rPr>
            </a:br>
            <a:endParaRPr lang="en-AU" sz="360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0039"/>
      </p:ext>
    </p:extLst>
  </p:cSld>
  <p:clrMapOvr>
    <a:masterClrMapping/>
  </p:clrMapOvr>
  <mc:AlternateContent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170" name="Group 2"/>
          <p:cNvGrpSpPr/>
          <p:nvPr/>
        </p:nvGrpSpPr>
        <p:grpSpPr>
          <a:xfrm>
            <a:off x="1173163" y="1392238"/>
            <a:ext cx="6778625" cy="922337"/>
            <a:chExt cx="6779110" cy="923330"/>
          </a:xfrm>
        </p:grpSpPr>
        <p:sp>
          <p:nvSpPr>
            <p:cNvPr id="7173" name="TextBox 12"/>
            <p:cNvSpPr>
              <a:spLocks noChangeArrowheads="1"/>
            </p:cNvSpPr>
            <p:nvPr/>
          </p:nvSpPr>
          <p:spPr bwMode="auto">
            <a:xfrm>
              <a:off x="2974489" y="0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/>
                <a:defRPr>
                  <a:solidFill>
                    <a:schemeClr val="tx1"/>
                  </a:solidFill>
                  <a:latin typeface="Arial" pitchFamily="34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/>
                <a:defRPr>
                  <a:solidFill>
                    <a:schemeClr val="tx1"/>
                  </a:solidFill>
                  <a:latin typeface="Arial" pitchFamily="34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/>
                <a:defRPr>
                  <a:solidFill>
                    <a:schemeClr val="tx1"/>
                  </a:solidFill>
                  <a:latin typeface="Arial" pitchFamily="34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/>
                <a:defRPr>
                  <a:solidFill>
                    <a:schemeClr val="tx1"/>
                  </a:solidFill>
                  <a:latin typeface="Arial" pitchFamily="34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id-ID" altLang="zh-CN" sz="5400">
                  <a:solidFill>
                    <a:srgbClr val="DBA253"/>
                  </a:solidFill>
                  <a:latin typeface="Wingdings" panose="05000000000000000000" pitchFamily="2" charset="2"/>
                  <a:sym typeface="Wingdings" panose="05000000000000000000" pitchFamily="2" charset="2"/>
                </a:rPr>
                <a:t></a:t>
              </a:r>
            </a:p>
          </p:txBody>
        </p:sp>
        <p:sp>
          <p:nvSpPr>
            <p:cNvPr id="2" name="Straight Connector 13"/>
            <p:cNvSpPr>
              <a:spLocks noChangeShapeType="1"/>
            </p:cNvSpPr>
            <p:nvPr/>
          </p:nvSpPr>
          <p:spPr bwMode="auto">
            <a:xfrm rot="10800000">
              <a:off x="0" y="544161"/>
              <a:ext cx="3119718" cy="1588"/>
            </a:xfrm>
            <a:prstGeom prst="line">
              <a:avLst/>
            </a:prstGeom>
            <a:noFill/>
            <a:ln w="12700">
              <a:solidFill>
                <a:srgbClr val="DBA25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Straight Connector 14"/>
            <p:cNvSpPr>
              <a:spLocks noChangeShapeType="1"/>
            </p:cNvSpPr>
            <p:nvPr/>
          </p:nvSpPr>
          <p:spPr bwMode="auto">
            <a:xfrm rot="10800000">
              <a:off x="3659392" y="541191"/>
              <a:ext cx="3119718" cy="1588"/>
            </a:xfrm>
            <a:prstGeom prst="line">
              <a:avLst/>
            </a:prstGeom>
            <a:noFill/>
            <a:ln w="12700">
              <a:solidFill>
                <a:srgbClr val="DBA25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174" name="Content Placeholder 1"/>
          <p:cNvSpPr>
            <a:spLocks noGrp="1" noChangeArrowheads="1"/>
          </p:cNvSpPr>
          <p:nvPr>
            <p:ph idx="1"/>
          </p:nvPr>
        </p:nvSpPr>
        <p:spPr>
          <a:xfrm>
            <a:off x="269879" y="2228215"/>
            <a:ext cx="2433340" cy="677044"/>
          </a:xfr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>
            <a:normAutofit/>
          </a:bodyPr>
          <a:lstStyle/>
          <a:p>
            <a:pPr algn="ctr" eaLnBrk="1" hangingPunct="1"/>
            <a:r>
              <a:rPr lang="en-US" altLang="zh-CN" sz="2700" b="1" smtClean="0">
                <a:solidFill>
                  <a:schemeClr val="accent1">
                    <a:lumMod val="75000"/>
                  </a:schemeClr>
                </a:solidFill>
              </a:rPr>
              <a:t>POLA PIKIR</a:t>
            </a:r>
            <a:endParaRPr lang="id-ID" altLang="zh-CN" sz="2700" b="1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75" name="Tit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5887" y="375583"/>
            <a:ext cx="7053542" cy="1400530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indent="0" algn="ctr" eaLnBrk="1" hangingPunct="1"/>
            <a:r>
              <a:rPr lang="id-ID" altLang="zh-CN" sz="4400" b="1" smtClean="0"/>
              <a:t>Penerapan Nasional</a:t>
            </a:r>
            <a:r>
              <a:rPr lang="en-US" altLang="zh-CN" sz="4400" b="1" err="1" smtClean="0"/>
              <a:t>isme</a:t>
            </a:r>
            <a:endParaRPr lang="id-ID" altLang="zh-CN" sz="4400" b="1" smtClean="0"/>
          </a:p>
        </p:txBody>
      </p:sp>
      <p:sp>
        <p:nvSpPr>
          <p:cNvPr id="8" name="Content Placeholder 1"/>
          <p:cNvSpPr txBox="1">
            <a:spLocks noChangeArrowheads="1"/>
          </p:cNvSpPr>
          <p:nvPr/>
        </p:nvSpPr>
        <p:spPr>
          <a:xfrm>
            <a:off x="2960510" y="2228215"/>
            <a:ext cx="2664296" cy="67704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5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buClr>
                <a:srgbClr val="EEECE1">
                  <a:lumMod val="40000"/>
                  <a:lumOff val="60000"/>
                </a:srgbClr>
              </a:buClr>
            </a:pPr>
            <a:r>
              <a:rPr lang="en-US" altLang="zh-CN" sz="2700" b="1" smtClean="0">
                <a:solidFill>
                  <a:srgbClr val="4F81BD">
                    <a:lumMod val="75000"/>
                  </a:srgbClr>
                </a:solidFill>
              </a:rPr>
              <a:t>POLA SIKAP</a:t>
            </a:r>
            <a:endParaRPr lang="id-ID" altLang="zh-CN" sz="2700" b="1" smtClean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9" name="Content Placeholder 1"/>
          <p:cNvSpPr txBox="1">
            <a:spLocks noChangeArrowheads="1"/>
          </p:cNvSpPr>
          <p:nvPr/>
        </p:nvSpPr>
        <p:spPr>
          <a:xfrm>
            <a:off x="5882097" y="2228215"/>
            <a:ext cx="2664296" cy="67704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5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buClr>
                <a:srgbClr val="EEECE1">
                  <a:lumMod val="40000"/>
                  <a:lumOff val="60000"/>
                </a:srgbClr>
              </a:buClr>
            </a:pPr>
            <a:r>
              <a:rPr lang="en-US" altLang="zh-CN" sz="2700" b="1" smtClean="0">
                <a:solidFill>
                  <a:srgbClr val="4F81BD">
                    <a:lumMod val="75000"/>
                  </a:srgbClr>
                </a:solidFill>
              </a:rPr>
              <a:t>POLA PERILAKU</a:t>
            </a:r>
            <a:endParaRPr lang="id-ID" altLang="zh-CN" sz="2700" b="1" smtClean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 rot="5400000">
            <a:off x="3702788" y="621646"/>
            <a:ext cx="977389" cy="5544616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itle 2"/>
          <p:cNvSpPr txBox="1">
            <a:spLocks noChangeArrowheads="1"/>
          </p:cNvSpPr>
          <p:nvPr/>
        </p:nvSpPr>
        <p:spPr>
          <a:xfrm>
            <a:off x="694447" y="3933056"/>
            <a:ext cx="7053542" cy="201622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zh-CN" sz="3600" b="1" err="1" smtClean="0">
                <a:solidFill>
                  <a:srgbClr val="1F497D"/>
                </a:solidFill>
              </a:rPr>
              <a:t>Individu, keluarga, kelompok, masyarakat, bangsa dalam segala bidang</a:t>
            </a:r>
            <a:endParaRPr lang="id-ID" altLang="zh-CN" sz="3600" b="1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72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uiExpand="1" build="p" animBg="1"/>
      <p:bldP spid="7175" grpId="0"/>
      <p:bldP spid="8" grpId="0"/>
      <p:bldP spid="9" grpId="0"/>
      <p:bldP spid="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416" y="900040"/>
            <a:ext cx="3485012" cy="524062"/>
          </a:xfrm>
        </p:spPr>
        <p:txBody>
          <a:bodyPr/>
          <a:lstStyle/>
          <a:p>
            <a:r>
              <a:rPr lang="en-AU" b="1" smtClean="0"/>
              <a:t>BERAGAM ETNIS</a:t>
            </a:r>
            <a:endParaRPr lang="en-AU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4" y="1013279"/>
            <a:ext cx="8320314" cy="4385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2250" b="1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AU" sz="3000" b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Ada </a:t>
            </a:r>
            <a:r>
              <a:rPr lang="en-AU" sz="3000" b="1">
                <a:solidFill>
                  <a:srgbClr val="FFFF00"/>
                </a:solidFill>
                <a:latin typeface="Bookman Old Style" panose="02050604050505020204" pitchFamily="18" charset="0"/>
              </a:rPr>
              <a:t>&gt;1000 etnis dan 300 sub-etnis</a:t>
            </a:r>
            <a:endParaRPr lang="en-AU" sz="3000" b="1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r>
              <a:rPr lang="en-AU" sz="2800" err="1" smtClean="0">
                <a:latin typeface="Bookman Old Style" panose="02050604050505020204" pitchFamily="18" charset="0"/>
              </a:rPr>
              <a:t>Hanya 15 etnis yang berpenduduk &gt; 1 juta</a:t>
            </a:r>
            <a:endParaRPr lang="en-AU" sz="2800" smtClean="0">
              <a:latin typeface="Bookman Old Style" panose="02050604050505020204" pitchFamily="18" charset="0"/>
            </a:endParaRPr>
          </a:p>
          <a:p>
            <a:r>
              <a:rPr lang="en-AU" sz="2800" err="1">
                <a:latin typeface="Bookman Old Style" panose="02050604050505020204" pitchFamily="18" charset="0"/>
              </a:rPr>
              <a:t>Jawa </a:t>
            </a:r>
            <a:r>
              <a:rPr lang="en-AU" sz="2800" smtClean="0">
                <a:latin typeface="Bookman Old Style" panose="02050604050505020204" pitchFamily="18" charset="0"/>
              </a:rPr>
              <a:t>(83,86 juta </a:t>
            </a:r>
            <a:r>
              <a:rPr lang="en-AU" sz="2800" err="1">
                <a:latin typeface="Bookman Old Style" panose="02050604050505020204" pitchFamily="18" charset="0"/>
              </a:rPr>
              <a:t>jiwa atau 41,71% dari total etnis </a:t>
            </a:r>
            <a:r>
              <a:rPr lang="en-AU" sz="2800" smtClean="0">
                <a:latin typeface="Bookman Old Style" panose="02050604050505020204" pitchFamily="18" charset="0"/>
              </a:rPr>
              <a:t>di Indonesia).</a:t>
            </a:r>
          </a:p>
          <a:p>
            <a:r>
              <a:rPr lang="en-AU" sz="2800" err="1" smtClean="0">
                <a:latin typeface="Bookman Old Style" panose="02050604050505020204" pitchFamily="18" charset="0"/>
              </a:rPr>
              <a:t>Sunda (30,97 juta </a:t>
            </a:r>
            <a:r>
              <a:rPr lang="en-AU" sz="2800" err="1">
                <a:latin typeface="Bookman Old Style" panose="02050604050505020204" pitchFamily="18" charset="0"/>
              </a:rPr>
              <a:t>jiwa atau15,41</a:t>
            </a:r>
            <a:r>
              <a:rPr lang="en-AU" sz="2800" smtClean="0">
                <a:latin typeface="Bookman Old Style" panose="02050604050505020204" pitchFamily="18" charset="0"/>
              </a:rPr>
              <a:t>%). </a:t>
            </a:r>
          </a:p>
          <a:p>
            <a:r>
              <a:rPr lang="en-AU" sz="2800" err="1" smtClean="0">
                <a:latin typeface="Bookman Old Style" panose="02050604050505020204" pitchFamily="18" charset="0"/>
              </a:rPr>
              <a:t>Melayu </a:t>
            </a:r>
            <a:r>
              <a:rPr lang="en-AU" sz="2800">
                <a:latin typeface="Bookman Old Style" panose="02050604050505020204" pitchFamily="18" charset="0"/>
              </a:rPr>
              <a:t>(6,94 juta/3,45%), </a:t>
            </a:r>
            <a:endParaRPr lang="en-AU" sz="280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" y="5398663"/>
            <a:ext cx="2239736" cy="1493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93" y="5364844"/>
            <a:ext cx="2248219" cy="149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76" y="5398663"/>
            <a:ext cx="2128838" cy="145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35" y="5421687"/>
            <a:ext cx="2096908" cy="1352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27" y="3922978"/>
            <a:ext cx="2402302" cy="158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2231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10407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mtClean="0"/>
              <a:t>FAKTOR PEMBENTUK IDENTITAS NASIONAL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9"/>
            <a:ext cx="8496944" cy="720080"/>
          </a:xfrm>
          <a:solidFill>
            <a:schemeClr val="tx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700" b="1" smtClean="0">
                <a:solidFill>
                  <a:schemeClr val="bg1"/>
                </a:solidFill>
              </a:rPr>
              <a:t>FAKTOR PRIMER, </a:t>
            </a:r>
            <a:r>
              <a:rPr lang="en-US" sz="2700" b="1" i="1" err="1" smtClean="0">
                <a:solidFill>
                  <a:srgbClr val="FFC000"/>
                </a:solidFill>
              </a:rPr>
              <a:t>perbedaan suku, agama, ras, antar golongan, bahasa daerah, dll</a:t>
            </a:r>
            <a:endParaRPr lang="en-US" sz="2700" b="1" i="1" smtClean="0">
              <a:solidFill>
                <a:srgbClr val="FFC000"/>
              </a:solidFill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323528" y="2780928"/>
            <a:ext cx="8496944" cy="72008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7950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EEECE1">
                  <a:lumMod val="40000"/>
                  <a:lumOff val="60000"/>
                </a:srgbClr>
              </a:buClr>
              <a:buFont typeface="Wingdings 3" charset="2"/>
              <a:buNone/>
            </a:pPr>
            <a:r>
              <a:rPr lang="en-US" sz="2700" b="1" smtClean="0">
                <a:solidFill>
                  <a:prstClr val="white"/>
                </a:solidFill>
              </a:rPr>
              <a:t>FAKTOR PENDORONG, </a:t>
            </a:r>
            <a:r>
              <a:rPr lang="en-US" sz="2700" b="1" i="1" err="1" smtClean="0">
                <a:solidFill>
                  <a:srgbClr val="FFC000"/>
                </a:solidFill>
              </a:rPr>
              <a:t>kemajuan IPTEKS, baik dalam negeri maupun luar negeri</a:t>
            </a:r>
            <a:endParaRPr lang="en-US" sz="2700" b="1" smtClean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323528" y="3933056"/>
            <a:ext cx="8496944" cy="108012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7950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EEECE1">
                  <a:lumMod val="40000"/>
                  <a:lumOff val="60000"/>
                </a:srgbClr>
              </a:buClr>
              <a:buFont typeface="Wingdings 3" charset="2"/>
              <a:buNone/>
            </a:pPr>
            <a:r>
              <a:rPr lang="en-US" sz="2700" b="1" smtClean="0">
                <a:solidFill>
                  <a:prstClr val="white"/>
                </a:solidFill>
              </a:rPr>
              <a:t>FAKTOR PENARIK, </a:t>
            </a:r>
            <a:r>
              <a:rPr lang="en-US" sz="2700" b="1" i="1" err="1" smtClean="0">
                <a:solidFill>
                  <a:srgbClr val="FFC000"/>
                </a:solidFill>
              </a:rPr>
              <a:t>adanya persamaan yang kolektif sebagai kesepakatan, spt: bahasa nasional, bendera, lagu kebangsaan, dll</a:t>
            </a:r>
            <a:endParaRPr lang="en-US" sz="2700" b="1" smtClean="0">
              <a:solidFill>
                <a:srgbClr val="FFC000"/>
              </a:solidFill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366857" y="5445224"/>
            <a:ext cx="8496944" cy="72008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7950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EEECE1">
                  <a:lumMod val="40000"/>
                  <a:lumOff val="60000"/>
                </a:srgbClr>
              </a:buClr>
              <a:buFont typeface="Wingdings 3" charset="2"/>
              <a:buNone/>
            </a:pPr>
            <a:r>
              <a:rPr lang="en-US" sz="2700" b="1" smtClean="0">
                <a:solidFill>
                  <a:prstClr val="white"/>
                </a:solidFill>
              </a:rPr>
              <a:t>FAKTOR REAKTIF, </a:t>
            </a:r>
            <a:r>
              <a:rPr lang="en-US" sz="2700" b="1" i="1" err="1" smtClean="0">
                <a:solidFill>
                  <a:srgbClr val="FFC000"/>
                </a:solidFill>
              </a:rPr>
              <a:t>adanya penindasan suatu bangsa oleh bangsa lain</a:t>
            </a:r>
            <a:endParaRPr lang="en-US" sz="2700" b="1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55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658" name="Text Box 1026"/>
          <p:cNvSpPr txBox="1">
            <a:spLocks noChangeArrowheads="1"/>
          </p:cNvSpPr>
          <p:nvPr/>
        </p:nvSpPr>
        <p:spPr bwMode="auto">
          <a:xfrm>
            <a:off x="1042988" y="476250"/>
            <a:ext cx="7591425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457200" indent="-457200" algn="l" defTabSz="681038">
              <a:buFontTx/>
              <a:buAutoNum type="arabicPeriod"/>
            </a:pPr>
            <a:endParaRPr lang="pt-BR" sz="5400" i="0"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908050"/>
            <a:ext cx="7632700" cy="5140325"/>
          </a:xfrm>
          <a:ln>
            <a:solidFill>
              <a:srgbClr val="00FF00"/>
            </a:solidFill>
          </a:ln>
        </p:spPr>
        <p:txBody>
          <a:bodyPr/>
          <a:lstStyle/>
          <a:p>
            <a:pPr marL="441325" indent="-441325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400" b="1" i="1" err="1">
                <a:solidFill>
                  <a:srgbClr val="000066"/>
                </a:solidFill>
                <a:latin typeface="Arial" pitchFamily="34"/>
              </a:rPr>
              <a:t>Etika, sebagai prinsip dasar dalam kehidupan sehari-hari</a:t>
            </a:r>
            <a:endParaRPr lang="en-US" sz="2400" b="1" i="1">
              <a:solidFill>
                <a:srgbClr val="000066"/>
              </a:solidFill>
              <a:latin typeface="Arial" pitchFamily="34"/>
            </a:endParaRPr>
          </a:p>
          <a:p>
            <a:pPr marL="441325" indent="-441325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400" b="1" i="1" err="1">
                <a:solidFill>
                  <a:srgbClr val="000066"/>
                </a:solidFill>
                <a:latin typeface="Arial" pitchFamily="34"/>
              </a:rPr>
              <a:t>Kejujuran dan integritas</a:t>
            </a:r>
            <a:endParaRPr lang="en-US" sz="2400" b="1" i="1">
              <a:solidFill>
                <a:srgbClr val="000066"/>
              </a:solidFill>
              <a:latin typeface="Arial" pitchFamily="34"/>
            </a:endParaRPr>
          </a:p>
          <a:p>
            <a:pPr marL="441325" indent="-441325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400" b="1" i="1" err="1">
                <a:solidFill>
                  <a:srgbClr val="000066"/>
                </a:solidFill>
                <a:latin typeface="Arial" pitchFamily="34"/>
              </a:rPr>
              <a:t>Bertanggung jawab</a:t>
            </a:r>
            <a:endParaRPr lang="en-US" sz="2400" b="1" i="1">
              <a:solidFill>
                <a:srgbClr val="000066"/>
              </a:solidFill>
              <a:latin typeface="Arial" pitchFamily="34"/>
            </a:endParaRPr>
          </a:p>
          <a:p>
            <a:pPr marL="441325" indent="-441325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400" b="1" i="1" err="1">
                <a:solidFill>
                  <a:srgbClr val="000066"/>
                </a:solidFill>
                <a:latin typeface="Arial" pitchFamily="34"/>
              </a:rPr>
              <a:t>Hormat pada aturan &amp; </a:t>
            </a:r>
            <a:r>
              <a:rPr lang="en-US" sz="2400" b="1" i="1" err="1" smtClean="0">
                <a:solidFill>
                  <a:srgbClr val="000066"/>
                </a:solidFill>
                <a:latin typeface="Arial" pitchFamily="34"/>
              </a:rPr>
              <a:t>hukum</a:t>
            </a:r>
            <a:endParaRPr lang="en-US" sz="2400" b="1" i="1">
              <a:solidFill>
                <a:srgbClr val="000066"/>
              </a:solidFill>
              <a:latin typeface="Arial" pitchFamily="34"/>
            </a:endParaRPr>
          </a:p>
          <a:p>
            <a:pPr marL="441325" indent="-441325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400" b="1" i="1" err="1">
                <a:solidFill>
                  <a:srgbClr val="000066"/>
                </a:solidFill>
                <a:latin typeface="Arial" pitchFamily="34"/>
              </a:rPr>
              <a:t>Hormat pada hak </a:t>
            </a:r>
            <a:r>
              <a:rPr lang="en-US" sz="2400" b="1" i="1" err="1" smtClean="0">
                <a:solidFill>
                  <a:srgbClr val="000066"/>
                </a:solidFill>
                <a:latin typeface="Arial" pitchFamily="34"/>
              </a:rPr>
              <a:t>orang </a:t>
            </a:r>
            <a:r>
              <a:rPr lang="en-US" sz="2400" b="1" i="1">
                <a:solidFill>
                  <a:srgbClr val="000066"/>
                </a:solidFill>
                <a:latin typeface="Arial" pitchFamily="34"/>
              </a:rPr>
              <a:t>lain</a:t>
            </a:r>
          </a:p>
          <a:p>
            <a:pPr marL="441325" indent="-441325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400" b="1" i="1" err="1">
                <a:solidFill>
                  <a:srgbClr val="000066"/>
                </a:solidFill>
                <a:latin typeface="Arial" pitchFamily="34"/>
              </a:rPr>
              <a:t>Cinta </a:t>
            </a:r>
            <a:r>
              <a:rPr lang="en-US" sz="2400" b="1" i="1" err="1" smtClean="0">
                <a:solidFill>
                  <a:srgbClr val="000066"/>
                </a:solidFill>
                <a:latin typeface="Arial" pitchFamily="34"/>
              </a:rPr>
              <a:t>pekerjaan</a:t>
            </a:r>
            <a:endParaRPr lang="en-US" sz="2400" b="1" i="1">
              <a:solidFill>
                <a:srgbClr val="000066"/>
              </a:solidFill>
              <a:latin typeface="Arial" pitchFamily="34"/>
            </a:endParaRPr>
          </a:p>
          <a:p>
            <a:pPr marL="441325" indent="-441325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400" b="1" i="1" err="1">
                <a:solidFill>
                  <a:srgbClr val="000066"/>
                </a:solidFill>
                <a:latin typeface="Arial" pitchFamily="34"/>
              </a:rPr>
              <a:t>Berusaha keras untuk menabung &amp; investasi</a:t>
            </a:r>
            <a:endParaRPr lang="en-US" sz="2400" b="1" i="1">
              <a:solidFill>
                <a:srgbClr val="000066"/>
              </a:solidFill>
              <a:latin typeface="Arial" pitchFamily="34"/>
            </a:endParaRPr>
          </a:p>
          <a:p>
            <a:pPr marL="441325" indent="-441325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400" b="1" i="1" err="1" smtClean="0">
                <a:solidFill>
                  <a:srgbClr val="000066"/>
                </a:solidFill>
                <a:latin typeface="Arial" pitchFamily="34"/>
              </a:rPr>
              <a:t>Peduli pada sesama</a:t>
            </a:r>
            <a:endParaRPr lang="en-US" sz="2400" b="1" i="1">
              <a:solidFill>
                <a:srgbClr val="000066"/>
              </a:solidFill>
              <a:latin typeface="Arial" pitchFamily="34"/>
            </a:endParaRPr>
          </a:p>
          <a:p>
            <a:pPr marL="441325" indent="-441325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400" b="1" i="1" err="1" smtClean="0">
                <a:solidFill>
                  <a:srgbClr val="000066"/>
                </a:solidFill>
                <a:latin typeface="Arial" pitchFamily="34"/>
              </a:rPr>
              <a:t>Disiplin </a:t>
            </a:r>
            <a:r>
              <a:rPr lang="en-US" sz="2400" b="1" i="1" err="1">
                <a:solidFill>
                  <a:srgbClr val="000066"/>
                </a:solidFill>
                <a:latin typeface="Arial" pitchFamily="34"/>
              </a:rPr>
              <a:t>waktu</a:t>
            </a:r>
            <a:endParaRPr lang="en-US" sz="2400" b="1" i="1">
              <a:solidFill>
                <a:srgbClr val="000066"/>
              </a:solidFill>
              <a:latin typeface="Arial" pitchFamily="34"/>
            </a:endParaRPr>
          </a:p>
        </p:txBody>
      </p:sp>
      <p:sp>
        <p:nvSpPr>
          <p:cNvPr id="70661" name="Text Box 1029"/>
          <p:cNvSpPr txBox="1">
            <a:spLocks noChangeArrowheads="1"/>
          </p:cNvSpPr>
          <p:nvPr/>
        </p:nvSpPr>
        <p:spPr bwMode="auto">
          <a:xfrm>
            <a:off x="971550" y="333375"/>
            <a:ext cx="7632700" cy="519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sz="2800" b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Nilai </a:t>
            </a:r>
            <a:r>
              <a:rPr lang="en-US" sz="28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Dasar Kehidupan</a:t>
            </a:r>
            <a:endParaRPr lang="en-US" sz="28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486853" y="2428868"/>
            <a:ext cx="8085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 DAN TERIMA KASIH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75058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416" y="900040"/>
            <a:ext cx="3485012" cy="524062"/>
          </a:xfrm>
        </p:spPr>
        <p:txBody>
          <a:bodyPr/>
          <a:lstStyle/>
          <a:p>
            <a:r>
              <a:rPr lang="en-AU" b="1" smtClean="0"/>
              <a:t>BERAGAM ETNIS</a:t>
            </a:r>
            <a:endParaRPr lang="en-AU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4" y="1013279"/>
            <a:ext cx="8320314" cy="42677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3000" b="1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AU" sz="3000" b="1" smtClean="0">
                <a:solidFill>
                  <a:srgbClr val="FFFF00"/>
                </a:solidFill>
              </a:rPr>
              <a:t>Ada </a:t>
            </a:r>
            <a:r>
              <a:rPr lang="en-AU" sz="3000" b="1">
                <a:solidFill>
                  <a:srgbClr val="FFFF00"/>
                </a:solidFill>
              </a:rPr>
              <a:t>&gt;1000 etnis dan 300 sub-etnis</a:t>
            </a:r>
            <a:endParaRPr lang="en-AU" sz="3000" b="1">
              <a:solidFill>
                <a:srgbClr val="FFFF00"/>
              </a:solidFill>
            </a:endParaRPr>
          </a:p>
          <a:p>
            <a:r>
              <a:rPr lang="en-AU" sz="3000" smtClean="0"/>
              <a:t>Madura </a:t>
            </a:r>
            <a:r>
              <a:rPr lang="en-AU" sz="3000"/>
              <a:t>(6,77juta/3,37%), </a:t>
            </a:r>
            <a:endParaRPr lang="en-AU" sz="3000" smtClean="0"/>
          </a:p>
          <a:p>
            <a:r>
              <a:rPr lang="en-AU" sz="3000" smtClean="0"/>
              <a:t>Batak </a:t>
            </a:r>
            <a:r>
              <a:rPr lang="en-AU" sz="3000"/>
              <a:t>(6,07juta/3,02</a:t>
            </a:r>
            <a:r>
              <a:rPr lang="en-AU" sz="3000" smtClean="0"/>
              <a:t>%),</a:t>
            </a:r>
          </a:p>
          <a:p>
            <a:r>
              <a:rPr lang="en-AU" sz="3000" smtClean="0"/>
              <a:t>Minangkabau </a:t>
            </a:r>
            <a:r>
              <a:rPr lang="en-AU" sz="3000"/>
              <a:t>(5,47juta/2,72%)</a:t>
            </a:r>
            <a:r>
              <a:rPr lang="en-AU" sz="2400"/>
              <a:t>, </a:t>
            </a:r>
            <a:endParaRPr lang="en-AU" sz="2400" smtClean="0"/>
          </a:p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" y="5398663"/>
            <a:ext cx="2239736" cy="1493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93" y="5364844"/>
            <a:ext cx="2248219" cy="149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76" y="5398663"/>
            <a:ext cx="2128838" cy="145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35" y="5421687"/>
            <a:ext cx="2096908" cy="1352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12" y="3922978"/>
            <a:ext cx="1814513" cy="120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8425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416" y="900040"/>
            <a:ext cx="3485012" cy="524062"/>
          </a:xfrm>
        </p:spPr>
        <p:txBody>
          <a:bodyPr/>
          <a:lstStyle/>
          <a:p>
            <a:r>
              <a:rPr lang="en-AU" b="1" smtClean="0"/>
              <a:t>BERAGAM ETNIS</a:t>
            </a:r>
            <a:endParaRPr lang="en-AU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4" y="1013279"/>
            <a:ext cx="8320314" cy="4862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>
                <a:solidFill>
                  <a:srgbClr val="FFFF00"/>
                </a:solidFill>
              </a:rPr>
              <a:t>Ada &gt;1000 etnis dan 300 sub-etnis</a:t>
            </a:r>
            <a:endParaRPr lang="en-AU" sz="2400" b="1">
              <a:solidFill>
                <a:srgbClr val="FFFF00"/>
              </a:solidFill>
            </a:endParaRPr>
          </a:p>
          <a:p>
            <a:r>
              <a:rPr lang="en-AU" sz="2400" err="1" smtClean="0"/>
              <a:t>Betawi </a:t>
            </a:r>
            <a:r>
              <a:rPr lang="en-AU" sz="2400"/>
              <a:t>(5,04juta/2,51%), </a:t>
            </a:r>
            <a:endParaRPr lang="en-AU" sz="2400" smtClean="0"/>
          </a:p>
          <a:p>
            <a:r>
              <a:rPr lang="en-AU" sz="2400" err="1" smtClean="0"/>
              <a:t>Bugis </a:t>
            </a:r>
            <a:r>
              <a:rPr lang="en-AU" sz="2400"/>
              <a:t>(5,01 juta/2,49</a:t>
            </a:r>
            <a:r>
              <a:rPr lang="en-AU" sz="2400" smtClean="0"/>
              <a:t>%)</a:t>
            </a:r>
          </a:p>
          <a:p>
            <a:r>
              <a:rPr lang="en-AU" sz="2400" err="1" smtClean="0"/>
              <a:t>Banten </a:t>
            </a:r>
            <a:r>
              <a:rPr lang="en-AU" sz="2400"/>
              <a:t>(4,11juta/2,05%), </a:t>
            </a:r>
            <a:endParaRPr lang="en-AU" sz="2400" smtClean="0"/>
          </a:p>
          <a:p>
            <a:r>
              <a:rPr lang="en-AU" sz="2400" smtClean="0"/>
              <a:t>Banjar </a:t>
            </a:r>
            <a:r>
              <a:rPr lang="en-AU" sz="2400"/>
              <a:t>(3,49juta/1,74%), </a:t>
            </a:r>
            <a:endParaRPr lang="en-AU" sz="2400" smtClean="0"/>
          </a:p>
          <a:p>
            <a:r>
              <a:rPr lang="en-AU" sz="2400" smtClean="0"/>
              <a:t>Bali </a:t>
            </a:r>
            <a:r>
              <a:rPr lang="en-AU" sz="2400"/>
              <a:t>(</a:t>
            </a:r>
            <a:r>
              <a:rPr lang="en-AU" sz="2400" smtClean="0"/>
              <a:t>3,02 juta/1,51</a:t>
            </a:r>
            <a:r>
              <a:rPr lang="en-AU" sz="2400"/>
              <a:t>%), </a:t>
            </a:r>
            <a:endParaRPr lang="en-AU" sz="2400" smtClean="0"/>
          </a:p>
          <a:p>
            <a:r>
              <a:rPr lang="en-AU" sz="2400" err="1" smtClean="0"/>
              <a:t>Sasak </a:t>
            </a:r>
            <a:r>
              <a:rPr lang="en-AU" sz="2400"/>
              <a:t>(2,61juta/1,30%), </a:t>
            </a:r>
            <a:endParaRPr lang="en-AU" sz="2400" smtClean="0"/>
          </a:p>
          <a:p>
            <a:r>
              <a:rPr lang="en-AU" sz="2400" err="1" smtClean="0"/>
              <a:t>Makasar </a:t>
            </a:r>
            <a:r>
              <a:rPr lang="en-AU" sz="2400"/>
              <a:t>(</a:t>
            </a:r>
            <a:r>
              <a:rPr lang="en-AU" sz="2400" smtClean="0"/>
              <a:t>1,98 juta/0,90</a:t>
            </a:r>
            <a:r>
              <a:rPr lang="en-AU" sz="2400"/>
              <a:t>%), </a:t>
            </a:r>
            <a:endParaRPr lang="en-AU" sz="2400" smtClean="0"/>
          </a:p>
          <a:p>
            <a:r>
              <a:rPr lang="en-AU" sz="2400" smtClean="0"/>
              <a:t>Cirebon(1,89juta/0,94</a:t>
            </a:r>
            <a:r>
              <a:rPr lang="en-AU" sz="2400"/>
              <a:t>%), </a:t>
            </a:r>
            <a:endParaRPr lang="en-AU" sz="2400" smtClean="0"/>
          </a:p>
          <a:p>
            <a:r>
              <a:rPr lang="en-AU" sz="2400" err="1" smtClean="0"/>
              <a:t>Tionghoa/Huldanalo </a:t>
            </a:r>
            <a:r>
              <a:rPr lang="en-AU" sz="2400"/>
              <a:t>(1,73juta/0,86</a:t>
            </a:r>
            <a:r>
              <a:rPr lang="en-AU" sz="2400" smtClean="0"/>
              <a:t>%).                </a:t>
            </a:r>
          </a:p>
          <a:p>
            <a:endParaRPr lang="en-AU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37" y="4938309"/>
            <a:ext cx="2239736" cy="1493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24" y="3611180"/>
            <a:ext cx="2248219" cy="1493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84" y="2532474"/>
            <a:ext cx="2128838" cy="1078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72" y="2859129"/>
            <a:ext cx="1657350" cy="1171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62" y="1509599"/>
            <a:ext cx="1814513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069" y="1080675"/>
            <a:ext cx="8209474" cy="607519"/>
          </a:xfrm>
        </p:spPr>
        <p:txBody>
          <a:bodyPr/>
          <a:lstStyle/>
          <a:p>
            <a:r>
              <a:rPr lang="en-AU" smtClean="0"/>
              <a:t>BANGSA AGAMIS DG BERAGAM AGAMA</a:t>
            </a:r>
            <a:endParaRPr lang="en-AU"/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2703286" y="1851479"/>
          <a:ext cx="5937190" cy="408214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7" y="1686907"/>
            <a:ext cx="1890485" cy="1260323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5" y="2968225"/>
            <a:ext cx="1677776" cy="12635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36" y="4317109"/>
            <a:ext cx="1493044" cy="11215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94" y="4317109"/>
            <a:ext cx="1707356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58" y="2991418"/>
            <a:ext cx="1771088" cy="124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93685"/>
      </p:ext>
    </p:extLst>
  </p:cSld>
  <p:clrMapOvr>
    <a:masterClrMapping/>
  </p:clrMapOvr>
  <p:transition spd="slow">
    <p:fad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58" y="260649"/>
            <a:ext cx="6628893" cy="5630264"/>
          </a:xfrm>
        </p:spPr>
        <p:txBody>
          <a:bodyPr>
            <a:noAutofit/>
          </a:bodyPr>
          <a:lstStyle/>
          <a:p>
            <a:r>
              <a:rPr lang="en-AU" sz="2600" err="1" smtClean="0"/>
              <a:t>Ragam Bahasa daerah: ada</a:t>
            </a:r>
            <a:r>
              <a:rPr lang="en-AU" sz="2600"/>
              <a:t> 746 bahasa </a:t>
            </a:r>
            <a:r>
              <a:rPr lang="en-AU" sz="2600" err="1" smtClean="0"/>
              <a:t>daerah (Pusat Bahasa Depdiknas)</a:t>
            </a:r>
          </a:p>
          <a:p>
            <a:r>
              <a:rPr lang="en-AU" sz="2600" err="1" smtClean="0"/>
              <a:t>Beragam jenis pekerjaan, pendidikan</a:t>
            </a:r>
            <a:endParaRPr lang="en-AU" sz="2600" smtClean="0"/>
          </a:p>
          <a:p>
            <a:r>
              <a:rPr lang="en-AU" sz="2600" err="1" smtClean="0"/>
              <a:t>Beragam struktur social : Priyayi, abangan, dan santri</a:t>
            </a:r>
            <a:endParaRPr lang="en-AU" sz="2600" smtClean="0"/>
          </a:p>
          <a:p>
            <a:r>
              <a:rPr lang="en-AU" sz="2600" err="1" smtClean="0"/>
              <a:t>Beragam kekayaan alam: Rempah-rempah, batubara</a:t>
            </a:r>
            <a:endParaRPr lang="en-AU" sz="2600" smtClean="0"/>
          </a:p>
          <a:p>
            <a:r>
              <a:rPr lang="en-AU" sz="2600" smtClean="0"/>
              <a:t>Negara </a:t>
            </a:r>
            <a:r>
              <a:rPr lang="en-AU" sz="2600" err="1"/>
              <a:t>dengan tingkat biodiversitas </a:t>
            </a:r>
            <a:r>
              <a:rPr lang="en-AU" sz="2600" err="1" smtClean="0"/>
              <a:t>dan hutan tropis tertinggi </a:t>
            </a:r>
            <a:r>
              <a:rPr lang="en-AU" sz="2600" err="1"/>
              <a:t>kedua di </a:t>
            </a:r>
            <a:r>
              <a:rPr lang="en-AU" sz="2600" err="1">
                <a:hlinkClick r:id="rId2" tooltip="Dunia"/>
              </a:rPr>
              <a:t>dunia</a:t>
            </a:r>
            <a:r>
              <a:rPr lang="en-AU" sz="2600"/>
              <a:t> setelah </a:t>
            </a:r>
            <a:r>
              <a:rPr lang="en-AU" sz="2600" err="1" smtClean="0">
                <a:hlinkClick r:id="rId3" tooltip="Brasil"/>
              </a:rPr>
              <a:t>Brasil</a:t>
            </a:r>
            <a:r>
              <a:rPr lang="en-AU" sz="2600"/>
              <a:t>:</a:t>
            </a:r>
            <a:r>
              <a:rPr lang="en-AU" sz="2600" smtClean="0"/>
              <a:t> Tingginya </a:t>
            </a:r>
            <a:r>
              <a:rPr lang="en-AU" sz="2600" err="1"/>
              <a:t>keanekaragaman sumber daya alam hayati yang dimiliki </a:t>
            </a:r>
            <a:r>
              <a:rPr lang="en-AU" sz="2600" smtClean="0"/>
              <a:t>Indonesia</a:t>
            </a:r>
          </a:p>
          <a:p>
            <a:pPr marL="0" indent="0">
              <a:buNone/>
            </a:pPr>
            <a:endParaRPr lang="en-AU" sz="2600" smtClean="0"/>
          </a:p>
          <a:p>
            <a:endParaRPr lang="en-AU" sz="2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90" y="1782536"/>
            <a:ext cx="2022323" cy="1516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5" y="3395077"/>
            <a:ext cx="1908942" cy="1224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60" y="4656472"/>
            <a:ext cx="1645920" cy="1234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984" y="1036721"/>
            <a:ext cx="1612296" cy="103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35220"/>
      </p:ext>
    </p:extLst>
  </p:cSld>
  <p:clrMapOvr>
    <a:masterClrMapping/>
  </p:clrMapOvr>
  <mc:AlternateContent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58" y="404664"/>
            <a:ext cx="6774547" cy="5832647"/>
          </a:xfrm>
        </p:spPr>
        <p:txBody>
          <a:bodyPr>
            <a:noAutofit/>
          </a:bodyPr>
          <a:lstStyle/>
          <a:p>
            <a:r>
              <a:rPr lang="en-AU" sz="2800" smtClean="0"/>
              <a:t>10% dari tanaman ber</a:t>
            </a:r>
            <a:r>
              <a:rPr lang="en-AU" sz="2800" err="1" smtClean="0">
                <a:hlinkClick r:id="rId2" tooltip="Bunga"/>
              </a:rPr>
              <a:t>bunga</a:t>
            </a:r>
            <a:r>
              <a:rPr lang="en-AU" sz="2800" smtClean="0"/>
              <a:t> yang dikenal di dunia dapat ditemukan di Indonesia, 12% dari </a:t>
            </a:r>
            <a:r>
              <a:rPr lang="en-AU" sz="2800" err="1" smtClean="0">
                <a:hlinkClick r:id="rId3" tooltip="Mamalia"/>
              </a:rPr>
              <a:t>mamalia</a:t>
            </a:r>
            <a:r>
              <a:rPr lang="en-AU" sz="2800" smtClean="0"/>
              <a:t>, 16% dari hewan </a:t>
            </a:r>
            <a:r>
              <a:rPr lang="en-AU" sz="2800" err="1" smtClean="0">
                <a:hlinkClick r:id="rId4" tooltip="Reptil"/>
              </a:rPr>
              <a:t>reptil</a:t>
            </a:r>
            <a:r>
              <a:rPr lang="en-AU" sz="2800" smtClean="0"/>
              <a:t>, 17% dari </a:t>
            </a:r>
            <a:r>
              <a:rPr lang="en-AU" sz="2800" err="1" smtClean="0">
                <a:hlinkClick r:id="rId5" tooltip="Burung"/>
              </a:rPr>
              <a:t>burung</a:t>
            </a:r>
            <a:r>
              <a:rPr lang="en-AU" sz="2800" smtClean="0"/>
              <a:t>, 18% dari jenis </a:t>
            </a:r>
            <a:r>
              <a:rPr lang="en-AU" sz="2800" err="1" smtClean="0">
                <a:hlinkClick r:id="rId6" tooltip="Terumbu karang"/>
              </a:rPr>
              <a:t>terumbu karang</a:t>
            </a:r>
            <a:r>
              <a:rPr lang="en-AU" sz="2800" smtClean="0"/>
              <a:t>, dan 25% dari hewan laut.</a:t>
            </a:r>
          </a:p>
          <a:p>
            <a:r>
              <a:rPr lang="en-AU" sz="2800" err="1" smtClean="0"/>
              <a:t>Cadangan Gas Alam terbesar di Blok Cepu dan Blok Natuna</a:t>
            </a:r>
            <a:endParaRPr lang="en-AU" sz="2800" smtClean="0"/>
          </a:p>
          <a:p>
            <a:r>
              <a:rPr lang="en-AU" sz="2800" smtClean="0"/>
              <a:t>Tambang Batubara terbesar di dunia</a:t>
            </a:r>
            <a:endParaRPr lang="en-AU" sz="2800" smtClean="0"/>
          </a:p>
          <a:p>
            <a:r>
              <a:rPr lang="en-AU" sz="2800" err="1" smtClean="0"/>
              <a:t>Kesuburan tanah terbaik di dunia</a:t>
            </a:r>
            <a:endParaRPr lang="en-AU" sz="2800" smtClean="0"/>
          </a:p>
          <a:p>
            <a:r>
              <a:rPr lang="en-AU" sz="2800" smtClean="0"/>
              <a:t>Wilayah laut terluas </a:t>
            </a:r>
          </a:p>
          <a:p>
            <a:pPr marL="0" indent="0">
              <a:buNone/>
            </a:pPr>
            <a:endParaRPr lang="en-AU" sz="2800" smtClean="0"/>
          </a:p>
          <a:p>
            <a:endParaRPr lang="en-AU" sz="2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90" y="1782536"/>
            <a:ext cx="2022323" cy="1516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5" y="3395077"/>
            <a:ext cx="1908942" cy="1224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60" y="4656472"/>
            <a:ext cx="1645920" cy="1234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984" y="1036721"/>
            <a:ext cx="1612296" cy="103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64106"/>
      </p:ext>
    </p:extLst>
  </p:cSld>
  <p:clrMapOvr>
    <a:masterClrMapping/>
  </p:clrMapOvr>
  <mc:AlternateContent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YG KHAS/UNIK DARI INDONESIA-KU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700"/>
              <a:t>MUSIK DANGDUT</a:t>
            </a:r>
          </a:p>
          <a:p>
            <a:r>
              <a:rPr lang="en-AU" sz="2700"/>
              <a:t>TARI-TARIAN</a:t>
            </a:r>
          </a:p>
          <a:p>
            <a:r>
              <a:rPr lang="en-AU" sz="2700"/>
              <a:t>UPACARA ADAT: PERKAWINAN, KELAHIRAN, KEMATIAN/PENGUBURAN</a:t>
            </a:r>
          </a:p>
        </p:txBody>
      </p:sp>
    </p:spTree>
    <p:extLst>
      <p:ext uri="{BB962C8B-B14F-4D97-AF65-F5344CB8AC3E}">
        <p14:creationId xmlns:p14="http://schemas.microsoft.com/office/powerpoint/2010/main" val="315531568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49"/>
            <a:ext cx="7338617" cy="1080083"/>
          </a:xfrm>
        </p:spPr>
        <p:txBody>
          <a:bodyPr/>
          <a:lstStyle/>
          <a:p>
            <a:pPr algn="ctr"/>
            <a:r>
              <a:rPr lang="en-AU" b="1" smtClean="0"/>
              <a:t>POTENSI ANCAMAN DARI KEBERAGAMAN</a:t>
            </a:r>
            <a:endParaRPr lang="en-AU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064896" cy="3384376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Autofit/>
          </a:bodyPr>
          <a:lstStyle/>
          <a:p>
            <a:r>
              <a:rPr lang="en-AU" sz="3000" b="1" err="1" smtClean="0">
                <a:solidFill>
                  <a:schemeClr val="bg1"/>
                </a:solidFill>
              </a:rPr>
              <a:t>Konflik kepentingan, terutama politik</a:t>
            </a:r>
            <a:endParaRPr lang="en-AU" sz="3000" b="1" smtClean="0">
              <a:solidFill>
                <a:schemeClr val="bg1"/>
              </a:solidFill>
            </a:endParaRPr>
          </a:p>
          <a:p>
            <a:r>
              <a:rPr lang="en-AU" sz="3000" b="1" err="1" smtClean="0">
                <a:solidFill>
                  <a:schemeClr val="bg1"/>
                </a:solidFill>
              </a:rPr>
              <a:t>Perbedaan cara pandang hingga perbedaan pendapat</a:t>
            </a:r>
            <a:endParaRPr lang="en-AU" sz="3000" b="1" smtClean="0">
              <a:solidFill>
                <a:schemeClr val="bg1"/>
              </a:solidFill>
            </a:endParaRPr>
          </a:p>
          <a:p>
            <a:r>
              <a:rPr lang="en-AU" sz="3000" b="1" err="1" smtClean="0">
                <a:solidFill>
                  <a:schemeClr val="bg1"/>
                </a:solidFill>
              </a:rPr>
              <a:t>Sektarian</a:t>
            </a:r>
            <a:endParaRPr lang="en-AU" sz="3000" b="1" smtClean="0">
              <a:solidFill>
                <a:schemeClr val="bg1"/>
              </a:solidFill>
            </a:endParaRPr>
          </a:p>
          <a:p>
            <a:r>
              <a:rPr lang="en-AU" sz="3000" b="1" err="1" smtClean="0">
                <a:solidFill>
                  <a:schemeClr val="bg1"/>
                </a:solidFill>
              </a:rPr>
              <a:t>Kesenjangan sosial &amp; ekonomi</a:t>
            </a:r>
            <a:endParaRPr lang="en-AU" sz="3000" b="1" smtClean="0">
              <a:solidFill>
                <a:schemeClr val="bg1"/>
              </a:solidFill>
            </a:endParaRPr>
          </a:p>
          <a:p>
            <a:r>
              <a:rPr lang="en-AU" sz="3000" b="1" err="1" smtClean="0">
                <a:solidFill>
                  <a:schemeClr val="bg1"/>
                </a:solidFill>
              </a:rPr>
              <a:t>Teknologi Komunikasi</a:t>
            </a:r>
            <a:endParaRPr lang="en-AU" sz="3000" b="1" smtClean="0">
              <a:solidFill>
                <a:schemeClr val="bg1"/>
              </a:solidFill>
            </a:endParaRPr>
          </a:p>
          <a:p>
            <a:endParaRPr lang="en-AU" sz="3000" b="1" smtClean="0">
              <a:solidFill>
                <a:schemeClr val="bg1"/>
              </a:solidFill>
            </a:endParaRPr>
          </a:p>
          <a:p>
            <a:endParaRPr lang="en-AU" sz="3000" b="1">
              <a:solidFill>
                <a:schemeClr val="bg1"/>
              </a:solidFill>
            </a:endParaRPr>
          </a:p>
          <a:p>
            <a:endParaRPr lang="en-AU" sz="3000" b="1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sz="3000" b="1" smtClean="0">
                <a:solidFill>
                  <a:schemeClr val="bg1"/>
                </a:solidFill>
              </a:rPr>
              <a:t>          </a:t>
            </a:r>
            <a:endParaRPr lang="en-AU" sz="3000" b="1">
              <a:solidFill>
                <a:schemeClr val="bg1"/>
              </a:solidFill>
            </a:endParaRPr>
          </a:p>
          <a:p>
            <a:endParaRPr lang="en-AU" sz="3000" b="1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sz="3000" b="1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1331640" y="5949280"/>
            <a:ext cx="5832648" cy="55705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7950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ct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AU" b="1" smtClean="0">
                <a:solidFill>
                  <a:schemeClr val="bg1"/>
                </a:solidFill>
              </a:rPr>
              <a:t>       </a:t>
            </a:r>
            <a:r>
              <a:rPr lang="en-AU" sz="2700" b="1" smtClean="0">
                <a:solidFill>
                  <a:schemeClr val="bg1"/>
                </a:solidFill>
              </a:rPr>
              <a:t>PERPECAHAN/DISINTEGRASI</a:t>
            </a:r>
            <a:r>
              <a:rPr lang="en-AU" b="1" smtClean="0">
                <a:solidFill>
                  <a:schemeClr val="bg1"/>
                </a:solidFill>
              </a:rPr>
              <a:t>  </a:t>
            </a:r>
          </a:p>
          <a:p>
            <a:endParaRPr lang="en-AU" b="1" smtClean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923928" y="5301208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52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5" grpId="0"/>
      <p:bldP spid="6" grpId="0"/>
    </p:bldLst>
  </p:timing>
</p:sld>
</file>

<file path=ppt/tags/tag1.xml><?xml version="1.0" encoding="utf-8"?>
<p:tagLst xmlns:p="http://schemas.openxmlformats.org/presentationml/2006/main">
  <p:tag name="AS_NET" val="6.0.16"/>
  <p:tag name="AS_OS" val="Microsoft Windows NT 10.0.20348.0"/>
  <p:tag name="AS_RELEASE_DATE" val="2021.05.14"/>
  <p:tag name="AS_TITLE" val="Aspose.Slides for .NET Standard 2.0"/>
  <p:tag name="AS_VERSION" val="21.5"/>
</p:tagLst>
</file>

<file path=ppt/theme/_rels/theme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/Relationships>
</file>

<file path=ppt/theme/_rels/theme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/Relationships>
</file>

<file path=ppt/theme/_rels/theme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/Relationships>
</file>

<file path=ppt/theme/_rels/theme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jpeg" /></Relationships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Arial"/>
        <a:cs typeface="Arial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Arial"/>
        <a:cs typeface="Arial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Hewlett-Packard</Company>
  <PresentationFormat>On-screen Show (4:3)</PresentationFormat>
  <Paragraphs>125</Paragraphs>
  <Slides>22</Slides>
  <Notes>1</Notes>
  <TotalTime>3831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6">
      <vt:lpstr>Arial</vt:lpstr>
      <vt:lpstr>Calibri</vt:lpstr>
      <vt:lpstr>Wingdings 3</vt:lpstr>
      <vt:lpstr>Century Gothic</vt:lpstr>
      <vt:lpstr>Tw Cen MT</vt:lpstr>
      <vt:lpstr>Tw Cen MT Condensed</vt:lpstr>
      <vt:lpstr>Bookman Old Style</vt:lpstr>
      <vt:lpstr>Centaur</vt:lpstr>
      <vt:lpstr>Arial Black</vt:lpstr>
      <vt:lpstr>Book Antiqua</vt:lpstr>
      <vt:lpstr>SimSun</vt:lpstr>
      <vt:lpstr>Wingdings</vt:lpstr>
      <vt:lpstr>Courier New</vt:lpstr>
      <vt:lpstr>Office Theme</vt:lpstr>
      <vt:lpstr>PowerPoint Presentation</vt:lpstr>
      <vt:lpstr>BERAGAM ETNIS</vt:lpstr>
      <vt:lpstr>BERAGAM ETNIS</vt:lpstr>
      <vt:lpstr>BERAGAM ETNIS</vt:lpstr>
      <vt:lpstr>BANGSA AGAMIS DG BERAGAM AGAMA</vt:lpstr>
      <vt:lpstr>PowerPoint Presentation</vt:lpstr>
      <vt:lpstr>PowerPoint Presentation</vt:lpstr>
      <vt:lpstr>YG KHAS/UNIK DARI INDONESIA-KU</vt:lpstr>
      <vt:lpstr>POTENSI ANCAMAN DARI KEBERAGAMAN</vt:lpstr>
      <vt:lpstr>MASALAH YANG BISA MUNCUL</vt:lpstr>
      <vt:lpstr>Tidak bisa dihindari, tapi, WASPADA</vt:lpstr>
      <vt:lpstr>TERBUKTI</vt:lpstr>
      <vt:lpstr>PowerPoint Presentation</vt:lpstr>
      <vt:lpstr>PowerPoint Presentation</vt:lpstr>
      <vt:lpstr>PowerPoint Presentation</vt:lpstr>
      <vt:lpstr>NASIONALISME </vt:lpstr>
      <vt:lpstr>PowerPoint Presentation</vt:lpstr>
      <vt:lpstr>ANCAMAN NASIONALISME INDONESIA</vt:lpstr>
      <vt:lpstr>Penerapan Nasionalisme</vt:lpstr>
      <vt:lpstr>FAKTOR PEMBENTUK IDENTITAS NASIONAL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21.0500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Slide 1</dc:title>
  <dc:creator>User</dc:creator>
  <cp:lastModifiedBy>K2C KOMPUTINDO</cp:lastModifiedBy>
  <cp:revision>368</cp:revision>
  <dcterms:created xsi:type="dcterms:W3CDTF">2010-02-22T22:42:14Z</dcterms:created>
  <dcterms:modified xsi:type="dcterms:W3CDTF">2023-12-18T03:56:20Z</dcterms:modified>
</cp:coreProperties>
</file>