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60" r:id="rId6"/>
    <p:sldId id="263" r:id="rId7"/>
    <p:sldId id="264" r:id="rId8"/>
    <p:sldId id="261" r:id="rId9"/>
    <p:sldId id="262" r:id="rId10"/>
    <p:sldId id="265" r:id="rId11"/>
    <p:sldId id="267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Moderasi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beragama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dalam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penguatan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wawasan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kebangsaan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rgbClr val="00B0F0"/>
                </a:solidFill>
              </a:rPr>
              <a:t>Oleh :</a:t>
            </a:r>
            <a:br>
              <a:rPr lang="en-US" sz="2800" b="1" dirty="0">
                <a:solidFill>
                  <a:srgbClr val="00B0F0"/>
                </a:solidFill>
              </a:rPr>
            </a:br>
            <a:r>
              <a:rPr lang="en-US" sz="2800" b="1" dirty="0" err="1">
                <a:solidFill>
                  <a:srgbClr val="00B0F0"/>
                </a:solidFill>
              </a:rPr>
              <a:t>drs</a:t>
            </a:r>
            <a:r>
              <a:rPr lang="en-US" sz="2800" b="1" dirty="0">
                <a:solidFill>
                  <a:srgbClr val="00B0F0"/>
                </a:solidFill>
              </a:rPr>
              <a:t>, </a:t>
            </a:r>
            <a:r>
              <a:rPr lang="en-US" sz="2800" b="1" dirty="0" err="1">
                <a:solidFill>
                  <a:srgbClr val="00B0F0"/>
                </a:solidFill>
              </a:rPr>
              <a:t>andi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hariyadi</a:t>
            </a:r>
            <a:r>
              <a:rPr lang="en-US" sz="2800" b="1" dirty="0">
                <a:solidFill>
                  <a:srgbClr val="00B0F0"/>
                </a:solidFill>
              </a:rPr>
              <a:t>, </a:t>
            </a:r>
            <a:r>
              <a:rPr lang="en-US" sz="2800" b="1" dirty="0" err="1">
                <a:solidFill>
                  <a:srgbClr val="00B0F0"/>
                </a:solidFill>
              </a:rPr>
              <a:t>m.pd.I</a:t>
            </a:r>
            <a:r>
              <a:rPr lang="en-US" sz="2800" b="1" dirty="0">
                <a:solidFill>
                  <a:srgbClr val="00B0F0"/>
                </a:solidFill>
              </a:rPr>
              <a:t/>
            </a:r>
            <a:br>
              <a:rPr lang="en-US" sz="2800" b="1" dirty="0">
                <a:solidFill>
                  <a:srgbClr val="00B0F0"/>
                </a:solidFill>
              </a:rPr>
            </a:br>
            <a:r>
              <a:rPr lang="en-US" sz="2800" b="1" dirty="0" err="1">
                <a:solidFill>
                  <a:srgbClr val="00B0F0"/>
                </a:solidFill>
              </a:rPr>
              <a:t>sekretaris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fkub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kota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surabaya</a:t>
            </a:r>
            <a:r>
              <a:rPr lang="en-US" sz="3600" b="1" dirty="0">
                <a:solidFill>
                  <a:srgbClr val="00B0F0"/>
                </a:solidFill>
              </a:rPr>
              <a:t/>
            </a:r>
            <a:br>
              <a:rPr lang="en-US" sz="3600" b="1" dirty="0">
                <a:solidFill>
                  <a:srgbClr val="00B0F0"/>
                </a:solidFill>
              </a:rPr>
            </a:br>
            <a:endParaRPr lang="en-US" sz="3600" b="1" dirty="0">
              <a:solidFill>
                <a:srgbClr val="00B0F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912EF34-0253-41FD-9940-D8FBB7DE7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2F4D04-29EC-2CD5-68E0-BD477B215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027" y="814618"/>
            <a:ext cx="3265714" cy="52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B7976-70C4-5132-4D39-BA476C05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ID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0F51A183-D5E4-8A94-B12E-6BD4A55D7D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250" r="3125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65A734-AF7A-2292-3A17-FFCBE2386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Hargai</a:t>
            </a:r>
            <a:r>
              <a:rPr lang="en-US" sz="3600" dirty="0"/>
              <a:t> </a:t>
            </a:r>
            <a:r>
              <a:rPr lang="en-US" sz="3600" dirty="0" err="1"/>
              <a:t>Keragaman</a:t>
            </a:r>
            <a:endParaRPr lang="en-US" sz="3600" dirty="0"/>
          </a:p>
          <a:p>
            <a:r>
              <a:rPr lang="en-US" sz="3600" dirty="0" err="1"/>
              <a:t>Bangun</a:t>
            </a:r>
            <a:r>
              <a:rPr lang="en-US" sz="3600" dirty="0"/>
              <a:t> </a:t>
            </a:r>
            <a:r>
              <a:rPr lang="en-US" sz="3600" dirty="0" err="1"/>
              <a:t>Kerukunan</a:t>
            </a:r>
            <a:endParaRPr lang="en-US" sz="3600" dirty="0"/>
          </a:p>
          <a:p>
            <a:r>
              <a:rPr lang="en-US" sz="3600" dirty="0" err="1"/>
              <a:t>Kuatkan</a:t>
            </a:r>
            <a:r>
              <a:rPr lang="en-US" sz="3600" dirty="0"/>
              <a:t> </a:t>
            </a:r>
            <a:r>
              <a:rPr lang="en-US" sz="3600" dirty="0" err="1"/>
              <a:t>Persatuan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19500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57CDC-34A5-34F5-03E5-BDABCA5D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46760"/>
            <a:ext cx="4114800" cy="947569"/>
          </a:xfrm>
        </p:spPr>
        <p:txBody>
          <a:bodyPr>
            <a:normAutofit/>
          </a:bodyPr>
          <a:lstStyle/>
          <a:p>
            <a:r>
              <a:rPr lang="en-US" sz="2800" dirty="0"/>
              <a:t>AGAMA YANG DIAKUI PEMERINTAH :</a:t>
            </a:r>
            <a:endParaRPr lang="en-ID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8DA38C-CD01-DECF-9186-73C1BB97B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694329"/>
            <a:ext cx="4114800" cy="452435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4000" dirty="0"/>
              <a:t>Islam</a:t>
            </a:r>
          </a:p>
          <a:p>
            <a:r>
              <a:rPr lang="en-US" sz="4000" dirty="0"/>
              <a:t>2. Kristen</a:t>
            </a:r>
          </a:p>
          <a:p>
            <a:r>
              <a:rPr lang="en-US" sz="4000" dirty="0"/>
              <a:t>3. </a:t>
            </a:r>
            <a:r>
              <a:rPr lang="en-US" sz="4000" dirty="0" err="1"/>
              <a:t>Katolik</a:t>
            </a:r>
            <a:endParaRPr lang="en-US" sz="4000" dirty="0"/>
          </a:p>
          <a:p>
            <a:r>
              <a:rPr lang="en-US" sz="4000" dirty="0"/>
              <a:t>4. Hindu</a:t>
            </a:r>
          </a:p>
          <a:p>
            <a:r>
              <a:rPr lang="en-US" sz="4000" dirty="0"/>
              <a:t>5. Budha</a:t>
            </a:r>
          </a:p>
          <a:p>
            <a:r>
              <a:rPr lang="en-US" sz="4000" dirty="0"/>
              <a:t>6. Kong </a:t>
            </a:r>
            <a:r>
              <a:rPr lang="en-US" sz="4000" dirty="0" err="1"/>
              <a:t>Hucu</a:t>
            </a:r>
            <a:endParaRPr lang="en-ID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61D4F1A-6721-CD84-6900-E8FDCE6E6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82CEF6-1A38-C265-D3EC-A91FFF1D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588" y="1048871"/>
            <a:ext cx="5715000" cy="4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6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0C917-40CB-A365-A60D-34D838FE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681318"/>
          </a:xfrm>
        </p:spPr>
        <p:txBody>
          <a:bodyPr/>
          <a:lstStyle/>
          <a:p>
            <a:r>
              <a:rPr lang="en-US" dirty="0"/>
              <a:t>KERAGAMAN INDONESIA</a:t>
            </a:r>
            <a:endParaRPr lang="en-ID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947A7E88-1775-6C1A-E6FD-498F030B8B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818" r="2781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514FED-E9C1-11C2-47BA-E7368596E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05319"/>
            <a:ext cx="6873240" cy="401336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Luas Wilayah </a:t>
            </a:r>
          </a:p>
          <a:p>
            <a:pPr marL="457200" indent="-457200">
              <a:buAutoNum type="alphaLcPeriod"/>
            </a:pPr>
            <a:r>
              <a:rPr lang="en-US" sz="2400" dirty="0" err="1"/>
              <a:t>Daratan</a:t>
            </a:r>
            <a:r>
              <a:rPr lang="en-US" sz="2400" dirty="0"/>
              <a:t> : 1,922.570 Km2</a:t>
            </a:r>
          </a:p>
          <a:p>
            <a:r>
              <a:rPr lang="en-US" sz="2400" dirty="0"/>
              <a:t>b. </a:t>
            </a:r>
            <a:r>
              <a:rPr lang="en-US" sz="2400" dirty="0" err="1"/>
              <a:t>Lautan</a:t>
            </a:r>
            <a:r>
              <a:rPr lang="en-US" sz="2400" dirty="0"/>
              <a:t> : 3.257.483 Km2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Pulau</a:t>
            </a:r>
            <a:r>
              <a:rPr lang="en-US" sz="2400" dirty="0"/>
              <a:t> : 17.001 (BPS 2022)</a:t>
            </a:r>
          </a:p>
          <a:p>
            <a:r>
              <a:rPr lang="en-US" sz="2400" dirty="0"/>
              <a:t>3.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Etnik</a:t>
            </a:r>
            <a:r>
              <a:rPr lang="en-US" sz="2400" dirty="0"/>
              <a:t> : 300, </a:t>
            </a:r>
            <a:r>
              <a:rPr lang="en-US" sz="2400" dirty="0" err="1"/>
              <a:t>Suku</a:t>
            </a:r>
            <a:r>
              <a:rPr lang="en-US" sz="2400" dirty="0"/>
              <a:t> : 1.340 (B{S 2010)</a:t>
            </a:r>
          </a:p>
          <a:p>
            <a:r>
              <a:rPr lang="en-US" sz="2400" dirty="0"/>
              <a:t>4. </a:t>
            </a:r>
            <a:r>
              <a:rPr lang="en-US" sz="2400" dirty="0" err="1"/>
              <a:t>Penduduk</a:t>
            </a:r>
            <a:r>
              <a:rPr lang="en-US" sz="2400" dirty="0"/>
              <a:t> : 275,77 Juta (BPS 2022)</a:t>
            </a:r>
          </a:p>
          <a:p>
            <a:r>
              <a:rPr lang="en-US" sz="2400" dirty="0"/>
              <a:t>5. Bahasa Daerah : 720  </a:t>
            </a:r>
            <a:r>
              <a:rPr lang="en-US" sz="2400" dirty="0" err="1"/>
              <a:t>bahasa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05995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8451B-44A9-14B1-6B6B-89DC390E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1241"/>
            <a:ext cx="6873240" cy="1306159"/>
          </a:xfrm>
        </p:spPr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5D4694-CFD2-8A79-798C-D4BB56221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64977"/>
            <a:ext cx="11255188" cy="405370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err="1"/>
              <a:t>Membuka</a:t>
            </a:r>
            <a:r>
              <a:rPr lang="en-US" sz="2400" dirty="0"/>
              <a:t> </a:t>
            </a:r>
            <a:r>
              <a:rPr lang="en-US" sz="2400" dirty="0" err="1"/>
              <a:t>Sudut</a:t>
            </a:r>
            <a:r>
              <a:rPr lang="en-US" sz="2400" dirty="0"/>
              <a:t> Pandang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lain yang </a:t>
            </a:r>
            <a:r>
              <a:rPr lang="en-US" sz="2400" dirty="0" err="1"/>
              <a:t>positif</a:t>
            </a:r>
            <a:endParaRPr lang="en-US" sz="2400" dirty="0"/>
          </a:p>
          <a:p>
            <a:r>
              <a:rPr lang="en-US" sz="2400" dirty="0"/>
              <a:t>3. </a:t>
            </a:r>
            <a:r>
              <a:rPr lang="en-US" sz="2400" dirty="0" err="1"/>
              <a:t>Memperkuat</a:t>
            </a:r>
            <a:r>
              <a:rPr lang="en-US" sz="2400" dirty="0"/>
              <a:t> Rasa </a:t>
            </a:r>
            <a:r>
              <a:rPr lang="en-US" sz="2400" dirty="0" err="1"/>
              <a:t>Nasionalisme</a:t>
            </a:r>
            <a:endParaRPr lang="en-US" sz="2400" dirty="0"/>
          </a:p>
          <a:p>
            <a:r>
              <a:rPr lang="en-US" sz="2400" dirty="0"/>
              <a:t>4. </a:t>
            </a:r>
            <a:r>
              <a:rPr lang="en-US" sz="2400" dirty="0" err="1"/>
              <a:t>Memperkuat</a:t>
            </a:r>
            <a:r>
              <a:rPr lang="en-US" sz="2400" dirty="0"/>
              <a:t> Tali </a:t>
            </a:r>
            <a:r>
              <a:rPr lang="en-US" sz="2400" dirty="0" err="1"/>
              <a:t>Persaudaraan</a:t>
            </a:r>
            <a:endParaRPr lang="en-US" sz="2400" dirty="0"/>
          </a:p>
          <a:p>
            <a:r>
              <a:rPr lang="en-US" sz="2400" dirty="0"/>
              <a:t>5. </a:t>
            </a:r>
            <a:r>
              <a:rPr lang="en-US" sz="2400" dirty="0" err="1"/>
              <a:t>Terjaga</a:t>
            </a:r>
            <a:r>
              <a:rPr lang="en-US" sz="2400" dirty="0"/>
              <a:t> </a:t>
            </a:r>
            <a:r>
              <a:rPr lang="en-US" sz="2400" dirty="0" err="1"/>
              <a:t>Persatuan</a:t>
            </a:r>
            <a:r>
              <a:rPr lang="en-US" sz="2400" dirty="0"/>
              <a:t> Indonesia</a:t>
            </a:r>
          </a:p>
          <a:p>
            <a:r>
              <a:rPr lang="en-US" sz="2400" dirty="0"/>
              <a:t>6. </a:t>
            </a:r>
            <a:r>
              <a:rPr lang="en-US" sz="2400" dirty="0" err="1"/>
              <a:t>Melestarikan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endParaRPr lang="en-US" sz="2400" dirty="0"/>
          </a:p>
          <a:p>
            <a:r>
              <a:rPr lang="en-US" sz="2400" dirty="0"/>
              <a:t>7, </a:t>
            </a:r>
            <a:r>
              <a:rPr lang="en-US" sz="2400" dirty="0" err="1"/>
              <a:t>Kehidupan</a:t>
            </a:r>
            <a:r>
              <a:rPr lang="en-US" sz="2400" dirty="0"/>
              <a:t> yang </a:t>
            </a:r>
            <a:r>
              <a:rPr lang="en-US" sz="2400" dirty="0" err="1"/>
              <a:t>rukun</a:t>
            </a:r>
            <a:r>
              <a:rPr lang="en-US" sz="2400" dirty="0"/>
              <a:t>, </a:t>
            </a:r>
            <a:r>
              <a:rPr lang="en-US" sz="2400" dirty="0" err="1"/>
              <a:t>damai</a:t>
            </a:r>
            <a:r>
              <a:rPr lang="en-US" sz="2400" dirty="0"/>
              <a:t> dan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sejahtera</a:t>
            </a:r>
            <a:endParaRPr lang="en-I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31C807-481D-BD40-AA5E-C86DDB6ED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34" y="2312894"/>
            <a:ext cx="435236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8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CC4E3-33C4-5B09-1081-E7A43F86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223682"/>
            <a:ext cx="10421471" cy="6051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Arti dan </a:t>
            </a:r>
            <a:r>
              <a:rPr lang="en-US" dirty="0" err="1"/>
              <a:t>Memaknai</a:t>
            </a:r>
            <a:r>
              <a:rPr lang="en-US" dirty="0"/>
              <a:t> </a:t>
            </a:r>
            <a:r>
              <a:rPr lang="en-US" dirty="0" err="1"/>
              <a:t>moderasi</a:t>
            </a:r>
            <a:r>
              <a:rPr lang="en-US" dirty="0"/>
              <a:t> </a:t>
            </a:r>
            <a:r>
              <a:rPr lang="en-US" dirty="0" err="1"/>
              <a:t>beragama</a:t>
            </a:r>
            <a:r>
              <a:rPr lang="en-US" dirty="0"/>
              <a:t>: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A56CCE-2D3B-34BB-BB52-3C17199B9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828800"/>
            <a:ext cx="11026588" cy="493507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Arti </a:t>
            </a:r>
            <a:r>
              <a:rPr lang="en-US" sz="2400" dirty="0" err="1"/>
              <a:t>Moderasi</a:t>
            </a:r>
            <a:r>
              <a:rPr lang="en-US" sz="2400" dirty="0"/>
              <a:t> : </a:t>
            </a:r>
            <a:r>
              <a:rPr lang="en-ID" sz="2400" dirty="0" err="1"/>
              <a:t>pengurangan</a:t>
            </a:r>
            <a:r>
              <a:rPr lang="en-ID" sz="2400" dirty="0"/>
              <a:t> </a:t>
            </a:r>
            <a:r>
              <a:rPr lang="en-ID" sz="2400" dirty="0" err="1"/>
              <a:t>kekerasan</a:t>
            </a:r>
            <a:r>
              <a:rPr lang="en-ID" sz="2400" dirty="0"/>
              <a:t>; </a:t>
            </a:r>
            <a:r>
              <a:rPr lang="en-ID" sz="2400" dirty="0" err="1"/>
              <a:t>penghindaran</a:t>
            </a:r>
            <a:r>
              <a:rPr lang="en-ID" sz="2400" dirty="0"/>
              <a:t> </a:t>
            </a:r>
            <a:r>
              <a:rPr lang="en-ID" sz="2400" dirty="0" err="1"/>
              <a:t>keekstreman</a:t>
            </a:r>
            <a:r>
              <a:rPr lang="en-ID" sz="2400" dirty="0"/>
              <a:t> (KBBI)</a:t>
            </a:r>
          </a:p>
          <a:p>
            <a:r>
              <a:rPr lang="en-ID" sz="2400" dirty="0"/>
              <a:t>2. </a:t>
            </a:r>
            <a:r>
              <a:rPr lang="en-ID" sz="2400" dirty="0" err="1"/>
              <a:t>Memaknai</a:t>
            </a:r>
            <a:r>
              <a:rPr lang="en-ID" sz="2400" dirty="0"/>
              <a:t> </a:t>
            </a:r>
            <a:r>
              <a:rPr lang="en-ID" sz="2400" dirty="0" err="1"/>
              <a:t>Moderasi</a:t>
            </a:r>
            <a:r>
              <a:rPr lang="en-ID" sz="2400" dirty="0"/>
              <a:t> </a:t>
            </a:r>
            <a:r>
              <a:rPr lang="en-ID" sz="2400" dirty="0" err="1"/>
              <a:t>Beragama</a:t>
            </a:r>
            <a:r>
              <a:rPr lang="en-ID" sz="2400" dirty="0"/>
              <a:t> : </a:t>
            </a:r>
          </a:p>
          <a:p>
            <a:pPr marL="514350" indent="-514350">
              <a:buAutoNum type="alphaLcPeriod"/>
            </a:pPr>
            <a:r>
              <a:rPr lang="en-ID" sz="2000" i="1" dirty="0" err="1"/>
              <a:t>Tawasuth</a:t>
            </a:r>
            <a:r>
              <a:rPr lang="en-ID" sz="2000" i="1" dirty="0"/>
              <a:t> : </a:t>
            </a:r>
            <a:r>
              <a:rPr lang="en-ID" sz="2000" dirty="0"/>
              <a:t> </a:t>
            </a:r>
            <a:r>
              <a:rPr lang="en-ID" sz="2000" dirty="0" err="1"/>
              <a:t>mengambil</a:t>
            </a:r>
            <a:r>
              <a:rPr lang="en-ID" sz="2000" dirty="0"/>
              <a:t> </a:t>
            </a:r>
            <a:r>
              <a:rPr lang="en-ID" sz="2000" dirty="0" err="1"/>
              <a:t>jalan</a:t>
            </a:r>
            <a:r>
              <a:rPr lang="en-ID" sz="2000" dirty="0"/>
              <a:t> </a:t>
            </a:r>
            <a:r>
              <a:rPr lang="en-ID" sz="2000" dirty="0" err="1"/>
              <a:t>tengah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realitas</a:t>
            </a:r>
            <a:r>
              <a:rPr lang="en-ID" sz="2000" dirty="0"/>
              <a:t> </a:t>
            </a:r>
            <a:r>
              <a:rPr lang="en-US" sz="2000" dirty="0"/>
              <a:t> </a:t>
            </a:r>
          </a:p>
          <a:p>
            <a:r>
              <a:rPr lang="en-US" sz="2000" dirty="0"/>
              <a:t>b. </a:t>
            </a:r>
            <a:r>
              <a:rPr lang="en-ID" sz="2000" i="1" dirty="0" err="1"/>
              <a:t>tawazun</a:t>
            </a:r>
            <a:r>
              <a:rPr lang="en-ID" sz="2000" i="1" dirty="0"/>
              <a:t>: </a:t>
            </a:r>
            <a:r>
              <a:rPr lang="en-ID" sz="2000" dirty="0" err="1"/>
              <a:t>menjunjung</a:t>
            </a:r>
            <a:r>
              <a:rPr lang="en-ID" sz="2000" dirty="0"/>
              <a:t> </a:t>
            </a:r>
            <a:r>
              <a:rPr lang="en-ID" sz="2000" dirty="0" err="1"/>
              <a:t>tinggi</a:t>
            </a:r>
            <a:r>
              <a:rPr lang="en-ID" sz="2000" dirty="0"/>
              <a:t> </a:t>
            </a:r>
            <a:r>
              <a:rPr lang="en-ID" sz="2000" dirty="0" err="1"/>
              <a:t>keadilan</a:t>
            </a:r>
            <a:r>
              <a:rPr lang="en-ID" sz="2000" dirty="0"/>
              <a:t> </a:t>
            </a:r>
          </a:p>
          <a:p>
            <a:r>
              <a:rPr lang="en-ID" sz="2000" dirty="0"/>
              <a:t>c. </a:t>
            </a:r>
            <a:r>
              <a:rPr lang="sv-SE" sz="2000" i="1" dirty="0"/>
              <a:t>i’tidal:</a:t>
            </a:r>
            <a:r>
              <a:rPr lang="sv-SE" sz="2000" dirty="0"/>
              <a:t> sikap lurus dan tegas dalam menyikapi setiap kebaikan </a:t>
            </a:r>
          </a:p>
          <a:p>
            <a:r>
              <a:rPr lang="sv-SE" sz="2000" dirty="0"/>
              <a:t>d. </a:t>
            </a:r>
            <a:r>
              <a:rPr lang="en-ID" sz="2400" i="1" dirty="0" err="1"/>
              <a:t>tasamuh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toleransi</a:t>
            </a:r>
            <a:r>
              <a:rPr lang="en-ID" sz="2400" dirty="0"/>
              <a:t>,</a:t>
            </a:r>
            <a:endParaRPr lang="sv-SE" sz="2000" dirty="0"/>
          </a:p>
          <a:p>
            <a:r>
              <a:rPr lang="sv-SE" sz="2000" dirty="0"/>
              <a:t>e. </a:t>
            </a:r>
            <a:r>
              <a:rPr lang="en-ID" sz="2400" i="1" dirty="0" err="1"/>
              <a:t>musawah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egaliter</a:t>
            </a:r>
            <a:r>
              <a:rPr lang="en-ID" sz="2400" dirty="0"/>
              <a:t> (</a:t>
            </a:r>
            <a:r>
              <a:rPr lang="en-ID" sz="2400" dirty="0" err="1"/>
              <a:t>setara</a:t>
            </a:r>
            <a:r>
              <a:rPr lang="en-ID" sz="2400" dirty="0"/>
              <a:t>),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endParaRPr lang="sv-SE" sz="2000" dirty="0"/>
          </a:p>
          <a:p>
            <a:r>
              <a:rPr lang="en-US" sz="2000" dirty="0"/>
              <a:t>f. </a:t>
            </a:r>
            <a:r>
              <a:rPr lang="en-ID" sz="2400" dirty="0" err="1"/>
              <a:t>Musyawarah</a:t>
            </a:r>
            <a:endParaRPr lang="en-ID" sz="2400" dirty="0"/>
          </a:p>
          <a:p>
            <a:r>
              <a:rPr lang="en-ID" sz="2200" dirty="0" err="1">
                <a:latin typeface="Modern No. 20" panose="02070704070505020303" pitchFamily="18" charset="0"/>
              </a:rPr>
              <a:t>Rektor</a:t>
            </a:r>
            <a:r>
              <a:rPr lang="en-ID" sz="2200" dirty="0">
                <a:latin typeface="Modern No. 20" panose="02070704070505020303" pitchFamily="18" charset="0"/>
              </a:rPr>
              <a:t> Universitas Islam Negeri (UIN) Raden Intan Lampung, Prof Wan Jamaluddin Z </a:t>
            </a:r>
            <a:r>
              <a:rPr lang="en-ID" sz="2200" dirty="0" err="1">
                <a:latin typeface="Modern No. 20" panose="02070704070505020303" pitchFamily="18" charset="0"/>
              </a:rPr>
              <a:t>MAg</a:t>
            </a:r>
            <a:r>
              <a:rPr lang="en-ID" sz="2200" dirty="0">
                <a:latin typeface="Modern No. 20" panose="02070704070505020303" pitchFamily="18" charset="0"/>
              </a:rPr>
              <a:t> PhD,</a:t>
            </a:r>
          </a:p>
          <a:p>
            <a:endParaRPr lang="en-US" sz="2200" dirty="0">
              <a:latin typeface="Modern No. 20" panose="02070704070505020303" pitchFamily="18" charset="0"/>
            </a:endParaRPr>
          </a:p>
          <a:p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17539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89DC9-39F3-C713-11F7-F5F1EFA7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762000"/>
            <a:ext cx="11102788" cy="717176"/>
          </a:xfrm>
        </p:spPr>
        <p:txBody>
          <a:bodyPr/>
          <a:lstStyle/>
          <a:p>
            <a:pPr algn="ctr"/>
            <a:r>
              <a:rPr lang="en-US" dirty="0"/>
              <a:t>BATASAN MODERASI BERAGAMA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DF652E-2CC3-8A5C-19A9-D5D3C08B2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35" y="1707774"/>
            <a:ext cx="5698566" cy="248040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Menghormati</a:t>
            </a:r>
            <a:r>
              <a:rPr 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Menghargai</a:t>
            </a:r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Keyakinan</a:t>
            </a:r>
            <a:r>
              <a:rPr 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Kepercayaan</a:t>
            </a:r>
            <a:r>
              <a:rPr 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agama dan </a:t>
            </a:r>
          </a:p>
          <a:p>
            <a:r>
              <a:rPr 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ritual </a:t>
            </a:r>
            <a:r>
              <a:rPr lang="en-US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ibadahnya</a:t>
            </a:r>
            <a:r>
              <a:rPr 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Sinkritisme</a:t>
            </a:r>
            <a:r>
              <a:rPr 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Menghargai</a:t>
            </a:r>
            <a:r>
              <a:rPr lang="en-US" sz="9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sz="9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Memusuhi</a:t>
            </a:r>
            <a:endParaRPr lang="en-US" sz="9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CFBE58-0884-8BC5-CDFA-EC59F27D7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08599" cy="1721224"/>
          </a:xfrm>
        </p:spPr>
        <p:txBody>
          <a:bodyPr>
            <a:noAutofit/>
          </a:bodyPr>
          <a:lstStyle/>
          <a:p>
            <a:r>
              <a:rPr lang="en-US" sz="2400" dirty="0" err="1"/>
              <a:t>Rukun</a:t>
            </a:r>
            <a:r>
              <a:rPr lang="en-US" sz="2400" dirty="0"/>
              <a:t> dan Mampu Kerjasama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kemasyrakatan</a:t>
            </a:r>
            <a:r>
              <a:rPr lang="en-US" sz="2400" dirty="0"/>
              <a:t> dan </a:t>
            </a:r>
            <a:r>
              <a:rPr lang="en-US" sz="2400" dirty="0" err="1"/>
              <a:t>kemanusiaan</a:t>
            </a:r>
            <a:r>
              <a:rPr lang="en-US" sz="2400" dirty="0"/>
              <a:t>.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Merangkul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bukan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Memukul</a:t>
            </a:r>
            <a:endParaRPr lang="en-ID" sz="24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87953283-A4A6-EE0A-239E-D350F744DA0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54590" y="4061012"/>
            <a:ext cx="4545104" cy="2107219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8F80A1BA-A918-D8E0-35BD-C74A89B943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541" y="4047564"/>
            <a:ext cx="5239870" cy="2107219"/>
          </a:xfrm>
        </p:spPr>
      </p:pic>
    </p:spTree>
    <p:extLst>
      <p:ext uri="{BB962C8B-B14F-4D97-AF65-F5344CB8AC3E}">
        <p14:creationId xmlns:p14="http://schemas.microsoft.com/office/powerpoint/2010/main" val="291754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43C79-FA17-D26D-5D5E-31E91A25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1242"/>
            <a:ext cx="6873240" cy="580018"/>
          </a:xfrm>
        </p:spPr>
        <p:txBody>
          <a:bodyPr>
            <a:normAutofit/>
          </a:bodyPr>
          <a:lstStyle/>
          <a:p>
            <a:r>
              <a:rPr lang="en-US" sz="2400" dirty="0"/>
              <a:t>SIKAP </a:t>
            </a:r>
            <a:r>
              <a:rPr lang="en-US" sz="2400" dirty="0" err="1"/>
              <a:t>Beragama</a:t>
            </a:r>
            <a:r>
              <a:rPr lang="en-US" sz="2400" dirty="0"/>
              <a:t> :</a:t>
            </a:r>
            <a:endParaRPr lang="en-ID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B04AD7A7-CA0F-A731-5E59-D68B56FC9F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775" r="30775"/>
          <a:stretch>
            <a:fillRect/>
          </a:stretch>
        </p:blipFill>
        <p:spPr>
          <a:xfrm>
            <a:off x="8470900" y="750888"/>
            <a:ext cx="3035300" cy="54673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3D275E-2DAC-606D-2285-9D72BAB8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438835"/>
            <a:ext cx="7543800" cy="477984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Mencerahkan</a:t>
            </a:r>
            <a:r>
              <a:rPr lang="en-US" sz="2400" b="1" dirty="0">
                <a:solidFill>
                  <a:srgbClr val="FF0000"/>
                </a:solidFill>
              </a:rPr>
              <a:t> :</a:t>
            </a:r>
          </a:p>
          <a:p>
            <a:pPr marL="457200" indent="-457200">
              <a:buAutoNum type="arabicPeriod"/>
            </a:pPr>
            <a:r>
              <a:rPr lang="en-US" sz="2400" dirty="0"/>
              <a:t>Spiritual yang </a:t>
            </a:r>
            <a:r>
              <a:rPr lang="en-US" sz="2400" dirty="0" err="1"/>
              <a:t>sempurna</a:t>
            </a:r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Berakhlaq</a:t>
            </a:r>
            <a:r>
              <a:rPr lang="en-US" sz="2400" dirty="0"/>
              <a:t> </a:t>
            </a:r>
            <a:r>
              <a:rPr lang="en-US" sz="2400" dirty="0" err="1"/>
              <a:t>Mulia</a:t>
            </a:r>
            <a:r>
              <a:rPr lang="en-US" sz="2400" dirty="0"/>
              <a:t>, </a:t>
            </a:r>
            <a:r>
              <a:rPr lang="en-US" sz="2400" dirty="0" err="1"/>
              <a:t>Keteladanan</a:t>
            </a:r>
            <a:endParaRPr lang="en-US" sz="2400" dirty="0"/>
          </a:p>
          <a:p>
            <a:r>
              <a:rPr lang="en-US" sz="2400" dirty="0"/>
              <a:t>3. </a:t>
            </a:r>
            <a:r>
              <a:rPr lang="en-US" sz="2400" dirty="0" err="1"/>
              <a:t>Tegur</a:t>
            </a:r>
            <a:r>
              <a:rPr lang="en-US" sz="2400" dirty="0"/>
              <a:t> Sapa, </a:t>
            </a:r>
            <a:r>
              <a:rPr lang="en-US" sz="2400" dirty="0" err="1"/>
              <a:t>Peduli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sesama</a:t>
            </a:r>
            <a:endParaRPr lang="en-US" sz="2400" dirty="0"/>
          </a:p>
          <a:p>
            <a:r>
              <a:rPr lang="en-US" sz="2400" dirty="0"/>
              <a:t>4. </a:t>
            </a:r>
            <a:r>
              <a:rPr lang="en-US" sz="2400" dirty="0" err="1"/>
              <a:t>Konstruktif</a:t>
            </a:r>
            <a:r>
              <a:rPr lang="en-US" sz="2400" dirty="0"/>
              <a:t>. </a:t>
            </a:r>
            <a:r>
              <a:rPr lang="en-US" sz="2400" dirty="0" err="1"/>
              <a:t>Inklusif</a:t>
            </a:r>
            <a:endParaRPr lang="en-US" sz="2400" dirty="0"/>
          </a:p>
          <a:p>
            <a:r>
              <a:rPr lang="en-US" sz="2400" b="1" dirty="0" err="1">
                <a:solidFill>
                  <a:srgbClr val="FF0000"/>
                </a:solidFill>
              </a:rPr>
              <a:t>Membahayakan</a:t>
            </a:r>
            <a:r>
              <a:rPr lang="en-US" sz="2400" b="1" dirty="0">
                <a:solidFill>
                  <a:srgbClr val="FF0000"/>
                </a:solidFill>
              </a:rPr>
              <a:t> :</a:t>
            </a:r>
            <a:r>
              <a:rPr lang="en-US" sz="2400" dirty="0"/>
              <a:t> Agama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dirty="0" err="1"/>
              <a:t>Bencana</a:t>
            </a:r>
            <a:r>
              <a:rPr lang="en-US" sz="2400" dirty="0"/>
              <a:t> </a:t>
            </a:r>
          </a:p>
          <a:p>
            <a:pPr marL="457200" indent="-457200">
              <a:buAutoNum type="arabicPeriod"/>
            </a:pPr>
            <a:r>
              <a:rPr lang="en-US" sz="2400" dirty="0" err="1"/>
              <a:t>Klaim</a:t>
            </a:r>
            <a:r>
              <a:rPr lang="en-US" sz="2400" dirty="0"/>
              <a:t> </a:t>
            </a:r>
            <a:r>
              <a:rPr lang="en-US" sz="2400" dirty="0" err="1"/>
              <a:t>Kebenarannya</a:t>
            </a:r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Ketaatan</a:t>
            </a:r>
            <a:r>
              <a:rPr lang="en-US" sz="2400" dirty="0"/>
              <a:t> Buta  pada </a:t>
            </a:r>
            <a:r>
              <a:rPr lang="en-US" sz="2400" dirty="0" err="1"/>
              <a:t>Pimpinan</a:t>
            </a:r>
            <a:endParaRPr lang="en-US" sz="2400" dirty="0"/>
          </a:p>
          <a:p>
            <a:r>
              <a:rPr lang="en-US" sz="2400" dirty="0"/>
              <a:t>3. </a:t>
            </a:r>
            <a:r>
              <a:rPr lang="en-US" sz="2400" dirty="0" err="1"/>
              <a:t>Merindukan</a:t>
            </a:r>
            <a:r>
              <a:rPr lang="en-US" sz="2400" dirty="0"/>
              <a:t> zaman Ideal</a:t>
            </a:r>
          </a:p>
          <a:p>
            <a:r>
              <a:rPr lang="en-US" sz="2400" dirty="0"/>
              <a:t>4. </a:t>
            </a:r>
            <a:r>
              <a:rPr lang="en-US" sz="2400" dirty="0" err="1"/>
              <a:t>Membenarkan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endParaRPr lang="en-US" sz="2400" dirty="0"/>
          </a:p>
          <a:p>
            <a:r>
              <a:rPr lang="en-US" sz="2400" dirty="0"/>
              <a:t>5. </a:t>
            </a:r>
            <a:r>
              <a:rPr lang="en-US" sz="2400" dirty="0" err="1"/>
              <a:t>Seruan</a:t>
            </a:r>
            <a:r>
              <a:rPr lang="en-US" sz="2400" dirty="0"/>
              <a:t> </a:t>
            </a:r>
            <a:r>
              <a:rPr lang="en-US" sz="2400" dirty="0" err="1"/>
              <a:t>Perang</a:t>
            </a:r>
            <a:r>
              <a:rPr lang="en-US" sz="2400" dirty="0"/>
              <a:t> </a:t>
            </a:r>
            <a:r>
              <a:rPr lang="en-US" sz="2400" dirty="0" err="1"/>
              <a:t>Suci</a:t>
            </a:r>
            <a:endParaRPr lang="en-US" sz="2400" dirty="0"/>
          </a:p>
          <a:p>
            <a:r>
              <a:rPr lang="en-US" sz="2400" dirty="0"/>
              <a:t>6. </a:t>
            </a:r>
            <a:r>
              <a:rPr lang="en-US" sz="2400" dirty="0" err="1"/>
              <a:t>Distruktif</a:t>
            </a:r>
            <a:r>
              <a:rPr lang="en-US" sz="2400" dirty="0"/>
              <a:t>, </a:t>
            </a:r>
            <a:r>
              <a:rPr lang="en-US" sz="2400" dirty="0" err="1"/>
              <a:t>Eklusif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25962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149E7-8C9E-B790-51A9-70B21BF5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51995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PROBLEMATIKA DISEKITAR KITA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904D3D-116E-2F89-8E13-6F88FC375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43953"/>
            <a:ext cx="11282082" cy="417473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err="1"/>
              <a:t>Kemiskinan</a:t>
            </a:r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Kriminal</a:t>
            </a:r>
            <a:r>
              <a:rPr lang="en-US" sz="2400" dirty="0"/>
              <a:t>, Radikal</a:t>
            </a:r>
          </a:p>
          <a:p>
            <a:r>
              <a:rPr lang="en-US" sz="2400" dirty="0"/>
              <a:t>3. </a:t>
            </a:r>
            <a:r>
              <a:rPr lang="en-US" sz="2400" dirty="0" err="1"/>
              <a:t>Kekerasan</a:t>
            </a:r>
            <a:r>
              <a:rPr lang="en-US" sz="2400" dirty="0"/>
              <a:t>, </a:t>
            </a:r>
            <a:r>
              <a:rPr lang="en-US" sz="2400" dirty="0" err="1"/>
              <a:t>Tawuran</a:t>
            </a:r>
            <a:endParaRPr lang="en-US" sz="2400" dirty="0"/>
          </a:p>
          <a:p>
            <a:r>
              <a:rPr lang="en-US" sz="2400" dirty="0"/>
              <a:t>4. Kesewenangan</a:t>
            </a:r>
          </a:p>
          <a:p>
            <a:r>
              <a:rPr lang="en-US" sz="2400" dirty="0"/>
              <a:t>5. </a:t>
            </a:r>
            <a:r>
              <a:rPr lang="en-US" sz="2400" dirty="0" err="1"/>
              <a:t>Penelantaran</a:t>
            </a:r>
            <a:endParaRPr lang="en-US" sz="2400" dirty="0"/>
          </a:p>
          <a:p>
            <a:r>
              <a:rPr lang="en-US" sz="2400" dirty="0"/>
              <a:t>6. </a:t>
            </a:r>
            <a:r>
              <a:rPr lang="en-US" sz="2400" dirty="0" err="1"/>
              <a:t>Ujaran</a:t>
            </a:r>
            <a:r>
              <a:rPr lang="en-US" sz="2400" dirty="0"/>
              <a:t> </a:t>
            </a:r>
            <a:r>
              <a:rPr lang="en-US" sz="2400" dirty="0" err="1"/>
              <a:t>Kebencian</a:t>
            </a:r>
            <a:r>
              <a:rPr lang="en-US" sz="2400" dirty="0"/>
              <a:t>,</a:t>
            </a:r>
          </a:p>
          <a:p>
            <a:r>
              <a:rPr lang="en-US" sz="2400" dirty="0"/>
              <a:t>7. </a:t>
            </a:r>
            <a:r>
              <a:rPr lang="en-US" sz="2400" dirty="0" err="1"/>
              <a:t>Permusuhan</a:t>
            </a:r>
            <a:endParaRPr lang="en-US" sz="2400" dirty="0"/>
          </a:p>
          <a:p>
            <a:r>
              <a:rPr lang="en-US" sz="2400" dirty="0"/>
              <a:t>8. </a:t>
            </a:r>
            <a:r>
              <a:rPr lang="en-US" sz="2400" dirty="0" err="1"/>
              <a:t>Kekumuhan</a:t>
            </a:r>
            <a:endParaRPr lang="en-US" sz="2400" dirty="0"/>
          </a:p>
          <a:p>
            <a:r>
              <a:rPr lang="en-US" sz="2400" dirty="0"/>
              <a:t>9.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endParaRPr lang="en-US" sz="2400" dirty="0"/>
          </a:p>
          <a:p>
            <a:r>
              <a:rPr lang="en-US" sz="2400" dirty="0"/>
              <a:t>10. Media </a:t>
            </a:r>
            <a:r>
              <a:rPr lang="en-US" sz="2400" dirty="0" err="1"/>
              <a:t>sosial</a:t>
            </a:r>
            <a:r>
              <a:rPr lang="en-US" sz="2400" dirty="0"/>
              <a:t> Hoax</a:t>
            </a:r>
            <a:endParaRPr lang="en-ID" sz="2400" dirty="0"/>
          </a:p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C4AC3B-D4B9-F11F-57BF-42DB3E161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624" y="2178424"/>
            <a:ext cx="3155576" cy="3865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7FCD25-7DC6-C77D-3EF7-6D84C17D5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337" y="2178424"/>
            <a:ext cx="3155576" cy="38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DD7E5E-FC08-2DA5-D4A6-11B63F28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23682"/>
            <a:ext cx="6873240" cy="98163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BELA NEGARA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8B78BD-D71D-2D51-E8F5-69035C4FE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05319"/>
            <a:ext cx="11026588" cy="401336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UPAYA :</a:t>
            </a:r>
            <a:r>
              <a:rPr lang="en-US" sz="2400" dirty="0"/>
              <a:t>								</a:t>
            </a:r>
            <a:r>
              <a:rPr lang="en-US" sz="2400" b="1" dirty="0">
                <a:solidFill>
                  <a:srgbClr val="FF0000"/>
                </a:solidFill>
              </a:rPr>
              <a:t>BAHAYA</a:t>
            </a:r>
          </a:p>
          <a:p>
            <a:pPr marL="457200" indent="-457200">
              <a:buAutoNum type="arabicPeriod"/>
            </a:pPr>
            <a:r>
              <a:rPr lang="en-US" sz="2400" dirty="0" err="1"/>
              <a:t>Implementasi</a:t>
            </a:r>
            <a:r>
              <a:rPr lang="en-US" sz="2400" dirty="0"/>
              <a:t> Nilai </a:t>
            </a:r>
            <a:r>
              <a:rPr lang="en-US" sz="2400" dirty="0" err="1"/>
              <a:t>Nilai</a:t>
            </a:r>
            <a:r>
              <a:rPr lang="en-US" sz="2400" dirty="0"/>
              <a:t> Pancasila		1. </a:t>
            </a:r>
            <a:r>
              <a:rPr lang="en-US" sz="2400" dirty="0" err="1"/>
              <a:t>Ketidakadilan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Penguatan</a:t>
            </a:r>
            <a:r>
              <a:rPr lang="en-US" sz="2400" dirty="0"/>
              <a:t> Pendidikan </a:t>
            </a:r>
            <a:r>
              <a:rPr lang="en-US" sz="2400" dirty="0" err="1"/>
              <a:t>Karakter</a:t>
            </a:r>
            <a:r>
              <a:rPr lang="en-US" sz="2400" dirty="0"/>
              <a:t>		2. </a:t>
            </a:r>
            <a:r>
              <a:rPr lang="en-US" sz="2400" dirty="0" err="1"/>
              <a:t>Kesenjangan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3. Gotong Royong dan </a:t>
            </a:r>
            <a:r>
              <a:rPr lang="en-US" sz="2400" dirty="0" err="1"/>
              <a:t>Persatuan</a:t>
            </a:r>
            <a:r>
              <a:rPr lang="en-US" sz="2400" dirty="0"/>
              <a:t>		3. </a:t>
            </a:r>
            <a:r>
              <a:rPr lang="en-US" sz="2400" dirty="0" err="1"/>
              <a:t>Diskriminasi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4.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Kerukunan</a:t>
            </a:r>
            <a:r>
              <a:rPr lang="en-US" sz="2400" dirty="0"/>
              <a:t> dan </a:t>
            </a:r>
            <a:r>
              <a:rPr lang="en-US" sz="2400" dirty="0" err="1"/>
              <a:t>Kepedulian</a:t>
            </a:r>
            <a:r>
              <a:rPr lang="en-US" sz="2400" dirty="0"/>
              <a:t>	4. </a:t>
            </a:r>
            <a:r>
              <a:rPr lang="en-US" sz="2400" dirty="0" err="1"/>
              <a:t>Disintegrasi</a:t>
            </a:r>
            <a:endParaRPr lang="en-US" sz="2400" dirty="0"/>
          </a:p>
          <a:p>
            <a:pPr marL="457200" indent="-457200">
              <a:buAutoNum type="arabicPeriod" startAt="5"/>
            </a:pPr>
            <a:r>
              <a:rPr lang="en-US" sz="2400" dirty="0" err="1"/>
              <a:t>Tegar</a:t>
            </a:r>
            <a:r>
              <a:rPr lang="en-US" sz="2400" dirty="0"/>
              <a:t>, Tangguh, </a:t>
            </a:r>
            <a:r>
              <a:rPr lang="en-US" sz="2400" dirty="0" err="1"/>
              <a:t>Tanggap</a:t>
            </a:r>
            <a:r>
              <a:rPr lang="en-US" sz="2400" dirty="0"/>
              <a:t>, </a:t>
            </a:r>
            <a:r>
              <a:rPr lang="en-US" sz="2400" dirty="0" err="1"/>
              <a:t>Tepat</a:t>
            </a:r>
            <a:r>
              <a:rPr lang="en-US" sz="2400" dirty="0"/>
              <a:t>		5. </a:t>
            </a:r>
            <a:r>
              <a:rPr lang="en-US" sz="2400" dirty="0" err="1"/>
              <a:t>Radikalisasi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6. </a:t>
            </a:r>
            <a:r>
              <a:rPr lang="en-US" sz="2400" dirty="0" err="1"/>
              <a:t>Musyawarah</a:t>
            </a:r>
            <a:r>
              <a:rPr lang="en-US" sz="2400" dirty="0"/>
              <a:t>, </a:t>
            </a:r>
            <a:r>
              <a:rPr lang="en-US" sz="2400" dirty="0" err="1"/>
              <a:t>Menghormati</a:t>
            </a:r>
            <a:r>
              <a:rPr lang="en-US" sz="2400" dirty="0"/>
              <a:t> </a:t>
            </a:r>
            <a:r>
              <a:rPr lang="en-US" sz="2400" dirty="0" err="1"/>
              <a:t>Pendapat</a:t>
            </a:r>
            <a:r>
              <a:rPr lang="en-US" sz="2400" dirty="0"/>
              <a:t>	6. </a:t>
            </a:r>
            <a:r>
              <a:rPr lang="en-US" sz="2400" dirty="0" err="1"/>
              <a:t>Korupsi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7.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Berpatisipasi</a:t>
            </a:r>
            <a:r>
              <a:rPr lang="en-US" sz="2400" dirty="0"/>
              <a:t> di </a:t>
            </a:r>
            <a:r>
              <a:rPr lang="en-US" sz="2400" dirty="0" err="1"/>
              <a:t>masyarakat</a:t>
            </a:r>
            <a:r>
              <a:rPr lang="en-US" sz="2400" dirty="0"/>
              <a:t>		7. </a:t>
            </a:r>
            <a:r>
              <a:rPr lang="en-US" sz="2400" dirty="0" err="1"/>
              <a:t>Intervensi</a:t>
            </a:r>
            <a:endParaRPr lang="en-ID" sz="2400" dirty="0"/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14076113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285</TotalTime>
  <Words>363</Words>
  <Application>Microsoft Office PowerPoint</Application>
  <PresentationFormat>Custom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Vapor Trail</vt:lpstr>
      <vt:lpstr>Moderasi beragama dalam penguatan wawasan kebangsaan  Oleh : drs, andi hariyadi, m.pd.I sekretaris fkub kota surabaya </vt:lpstr>
      <vt:lpstr>AGAMA YANG DIAKUI PEMERINTAH :</vt:lpstr>
      <vt:lpstr>KERAGAMAN INDONESIA</vt:lpstr>
      <vt:lpstr>Manfaat menghargai keragaman bangsa</vt:lpstr>
      <vt:lpstr>Arti dan Memaknai moderasi beragama:</vt:lpstr>
      <vt:lpstr>BATASAN MODERASI BERAGAMA</vt:lpstr>
      <vt:lpstr>SIKAP Beragama :</vt:lpstr>
      <vt:lpstr>PROBLEMATIKA DISEKITAR KITA</vt:lpstr>
      <vt:lpstr> BELA NEGARA</vt:lpstr>
      <vt:lpstr>Terima 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Moderasi beragama dalam penguatan wawasan kebangsaan  Oleh : drs, andi hariyadi, m.pd.I sekretaris fkub kota surabaya </dc:title>
  <dc:creator>raihan</dc:creator>
  <cp:lastModifiedBy>K2C KOMPUTINDO</cp:lastModifiedBy>
  <cp:revision>5</cp:revision>
  <dcterms:created xsi:type="dcterms:W3CDTF">2023-06-20T08:53:44Z</dcterms:created>
  <dcterms:modified xsi:type="dcterms:W3CDTF">2023-12-18T05:13:36Z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