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68" r:id="rId3"/>
    <p:sldId id="267" r:id="rId4"/>
    <p:sldId id="258" r:id="rId5"/>
    <p:sldId id="259" r:id="rId6"/>
    <p:sldId id="257" r:id="rId7"/>
    <p:sldId id="261" r:id="rId8"/>
    <p:sldId id="262" r:id="rId9"/>
    <p:sldId id="263" r:id="rId10"/>
    <p:sldId id="264" r:id="rId11"/>
    <p:sldId id="269" r:id="rId12"/>
    <p:sldId id="27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170762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2D0DA-5B6A-45DC-9117-4E98DE768A00}" type="datetimeFigureOut">
              <a:rPr lang="en-ID" smtClean="0"/>
              <a:t>14/06/2023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30327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352639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291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193869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294175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4"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4197496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2211340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194419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138436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423648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02D0DA-5B6A-45DC-9117-4E98DE768A00}" type="datetimeFigureOut">
              <a:rPr lang="en-ID" smtClean="0"/>
              <a:t>14/06/2023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369959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02D0DA-5B6A-45DC-9117-4E98DE768A00}" type="datetimeFigureOut">
              <a:rPr lang="en-ID" smtClean="0"/>
              <a:t>14/06/2023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140119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3"/>
          <p:cNvSpPr>
            <a:spLocks noGrp="1"/>
          </p:cNvSpPr>
          <p:nvPr>
            <p:ph type="ftr" sz="quarter" idx="11"/>
          </p:nvPr>
        </p:nvSpPr>
        <p:spPr/>
        <p:txBody>
          <a:bodyPr/>
          <a:lstStyle/>
          <a:p>
            <a:endParaRPr lang="en-ID"/>
          </a:p>
        </p:txBody>
      </p:sp>
      <p:sp>
        <p:nvSpPr>
          <p:cNvPr id="6" name="Slide Number Placeholder 4"/>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66283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2"/>
          <p:cNvSpPr>
            <a:spLocks noGrp="1"/>
          </p:cNvSpPr>
          <p:nvPr>
            <p:ph type="ftr" sz="quarter" idx="11"/>
          </p:nvPr>
        </p:nvSpPr>
        <p:spPr/>
        <p:txBody>
          <a:bodyPr/>
          <a:lstStyle/>
          <a:p>
            <a:endParaRPr lang="en-ID"/>
          </a:p>
        </p:txBody>
      </p:sp>
      <p:sp>
        <p:nvSpPr>
          <p:cNvPr id="6" name="Slide Number Placeholder 3"/>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368077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A02D0DA-5B6A-45DC-9117-4E98DE768A00}" type="datetimeFigureOut">
              <a:rPr lang="en-ID" smtClean="0"/>
              <a:t>14/06/2023</a:t>
            </a:fld>
            <a:endParaRPr lang="en-ID"/>
          </a:p>
        </p:txBody>
      </p:sp>
      <p:sp>
        <p:nvSpPr>
          <p:cNvPr id="5" name="Footer Placeholder 5"/>
          <p:cNvSpPr>
            <a:spLocks noGrp="1"/>
          </p:cNvSpPr>
          <p:nvPr>
            <p:ph type="ftr" sz="quarter" idx="11"/>
          </p:nvPr>
        </p:nvSpPr>
        <p:spPr/>
        <p:txBody>
          <a:bodyPr/>
          <a:lstStyle/>
          <a:p>
            <a:endParaRPr lang="en-ID"/>
          </a:p>
        </p:txBody>
      </p:sp>
      <p:sp>
        <p:nvSpPr>
          <p:cNvPr id="6" name="Slide Number Placeholder 6"/>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27449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2D0DA-5B6A-45DC-9117-4E98DE768A00}" type="datetimeFigureOut">
              <a:rPr lang="en-ID" smtClean="0"/>
              <a:t>14/06/2023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0E28E3B-3797-4AF3-BBE5-0671030CC388}" type="slidenum">
              <a:rPr lang="en-ID" smtClean="0"/>
              <a:t>‹#›</a:t>
            </a:fld>
            <a:endParaRPr lang="en-ID"/>
          </a:p>
        </p:txBody>
      </p:sp>
    </p:spTree>
    <p:extLst>
      <p:ext uri="{BB962C8B-B14F-4D97-AF65-F5344CB8AC3E}">
        <p14:creationId xmlns:p14="http://schemas.microsoft.com/office/powerpoint/2010/main" val="424067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02D0DA-5B6A-45DC-9117-4E98DE768A00}" type="datetimeFigureOut">
              <a:rPr lang="en-ID" smtClean="0"/>
              <a:t>14/06/2023</a:t>
            </a:fld>
            <a:endParaRPr lang="en-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E28E3B-3797-4AF3-BBE5-0671030CC388}" type="slidenum">
              <a:rPr lang="en-ID" smtClean="0"/>
              <a:t>‹#›</a:t>
            </a:fld>
            <a:endParaRPr lang="en-ID"/>
          </a:p>
        </p:txBody>
      </p:sp>
    </p:spTree>
    <p:extLst>
      <p:ext uri="{BB962C8B-B14F-4D97-AF65-F5344CB8AC3E}">
        <p14:creationId xmlns:p14="http://schemas.microsoft.com/office/powerpoint/2010/main" val="650046808"/>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5CB3-DDC9-4F1C-AF76-822651D6981D}"/>
              </a:ext>
            </a:extLst>
          </p:cNvPr>
          <p:cNvSpPr>
            <a:spLocks noGrp="1"/>
          </p:cNvSpPr>
          <p:nvPr>
            <p:ph type="ctrTitle"/>
          </p:nvPr>
        </p:nvSpPr>
        <p:spPr>
          <a:xfrm>
            <a:off x="1685924" y="785813"/>
            <a:ext cx="8729663" cy="5629275"/>
          </a:xfrm>
        </p:spPr>
        <p:txBody>
          <a:bodyPr/>
          <a:lstStyle/>
          <a:p>
            <a:pPr algn="ctr">
              <a:spcAft>
                <a:spcPts val="0"/>
              </a:spcAft>
            </a:pPr>
            <a:r>
              <a:rPr lang="en-ID" sz="3200" dirty="0">
                <a:latin typeface="Arial Black" panose="020B0A04020102020204" pitchFamily="34" charset="0"/>
                <a:ea typeface="Calibri" panose="020F0502020204030204" pitchFamily="34" charset="0"/>
                <a:cs typeface="Times New Roman" panose="02020603050405020304" pitchFamily="18" charset="0"/>
              </a:rPr>
              <a:t>PEMBAURAN BANGSA </a:t>
            </a:r>
            <a:br>
              <a:rPr lang="en-ID" sz="3200" dirty="0">
                <a:latin typeface="Arial Black" panose="020B0A04020102020204" pitchFamily="34" charset="0"/>
                <a:ea typeface="Calibri" panose="020F0502020204030204" pitchFamily="34" charset="0"/>
                <a:cs typeface="Times New Roman" panose="02020603050405020304" pitchFamily="18" charset="0"/>
              </a:rPr>
            </a:br>
            <a:r>
              <a:rPr lang="en-ID" sz="3200" dirty="0">
                <a:latin typeface="Arial Black" panose="020B0A04020102020204" pitchFamily="34" charset="0"/>
                <a:ea typeface="Calibri" panose="020F0502020204030204" pitchFamily="34" charset="0"/>
                <a:cs typeface="Times New Roman" panose="02020603050405020304" pitchFamily="18" charset="0"/>
              </a:rPr>
              <a:t>DI TENGAH PERBEDAAN &amp; KEBERAGAMAN</a:t>
            </a:r>
            <a:br>
              <a:rPr lang="en-ID" sz="3200" dirty="0">
                <a:latin typeface="Arial Black" panose="020B0A04020102020204" pitchFamily="34" charset="0"/>
                <a:ea typeface="Calibri" panose="020F0502020204030204" pitchFamily="34" charset="0"/>
                <a:cs typeface="Times New Roman" panose="02020603050405020304" pitchFamily="18" charset="0"/>
              </a:rPr>
            </a:br>
            <a:br>
              <a:rPr lang="en-ID" sz="2000" dirty="0">
                <a:latin typeface="Arial Black" panose="020B0A04020102020204" pitchFamily="34" charset="0"/>
                <a:ea typeface="Calibri" panose="020F0502020204030204" pitchFamily="34" charset="0"/>
                <a:cs typeface="Times New Roman" panose="02020603050405020304" pitchFamily="18" charset="0"/>
              </a:rPr>
            </a:br>
            <a:r>
              <a:rPr lang="en-ID" sz="2000" dirty="0" err="1">
                <a:solidFill>
                  <a:srgbClr val="FFFF00"/>
                </a:solidFill>
                <a:latin typeface="Arial Black" panose="020B0A04020102020204" pitchFamily="34" charset="0"/>
                <a:ea typeface="Calibri" panose="020F0502020204030204" pitchFamily="34" charset="0"/>
                <a:cs typeface="Times New Roman" panose="02020603050405020304" pitchFamily="18" charset="0"/>
              </a:rPr>
              <a:t>Kamis</a:t>
            </a:r>
            <a:r>
              <a:rPr lang="en-ID" sz="2000"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t> 15 </a:t>
            </a:r>
            <a:r>
              <a:rPr lang="en-ID" sz="2000" dirty="0" err="1">
                <a:solidFill>
                  <a:srgbClr val="FFFF00"/>
                </a:solidFill>
                <a:latin typeface="Arial Black" panose="020B0A04020102020204" pitchFamily="34" charset="0"/>
                <a:ea typeface="Calibri" panose="020F0502020204030204" pitchFamily="34" charset="0"/>
                <a:cs typeface="Times New Roman" panose="02020603050405020304" pitchFamily="18" charset="0"/>
              </a:rPr>
              <a:t>Juni</a:t>
            </a:r>
            <a:r>
              <a:rPr lang="en-ID" sz="2000"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t> 2023</a:t>
            </a:r>
            <a:br>
              <a:rPr lang="en-ID" sz="2000"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br>
            <a:r>
              <a:rPr lang="en-ID"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oleh : Hifzon Djambek D, </a:t>
            </a:r>
            <a:r>
              <a:rPr lang="en-ID" sz="2400" b="1" dirty="0" err="1">
                <a:solidFill>
                  <a:srgbClr val="FFFF00"/>
                </a:solidFill>
                <a:latin typeface="Cambria" panose="02040503050406030204" pitchFamily="18" charset="0"/>
                <a:ea typeface="Cambria" panose="02040503050406030204" pitchFamily="18" charset="0"/>
                <a:cs typeface="Times New Roman" panose="02020603050405020304" pitchFamily="18" charset="0"/>
              </a:rPr>
              <a:t>S,Ag</a:t>
            </a:r>
            <a:br>
              <a:rPr lang="en-ID"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br>
            <a:r>
              <a:rPr lang="en-ID" sz="2400" b="1" dirty="0" err="1">
                <a:solidFill>
                  <a:srgbClr val="FFFF00"/>
                </a:solidFill>
                <a:latin typeface="Cambria" panose="02040503050406030204" pitchFamily="18" charset="0"/>
                <a:ea typeface="Cambria" panose="02040503050406030204" pitchFamily="18" charset="0"/>
                <a:cs typeface="Times New Roman" panose="02020603050405020304" pitchFamily="18" charset="0"/>
              </a:rPr>
              <a:t>Sekretaris</a:t>
            </a:r>
            <a:r>
              <a:rPr lang="en-ID"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FPK Kota Surabaya</a:t>
            </a:r>
            <a:br>
              <a:rPr lang="en-ID" sz="2000" dirty="0">
                <a:solidFill>
                  <a:srgbClr val="FFFF00"/>
                </a:solidFill>
                <a:latin typeface="Cambria" panose="02040503050406030204" pitchFamily="18" charset="0"/>
                <a:ea typeface="Cambria" panose="02040503050406030204" pitchFamily="18" charset="0"/>
                <a:cs typeface="Times New Roman" panose="02020603050405020304" pitchFamily="18" charset="0"/>
              </a:rPr>
            </a:br>
            <a:br>
              <a:rPr lang="en-ID"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br>
            <a:br>
              <a:rPr lang="en-ID" sz="2000" dirty="0">
                <a:latin typeface="Calibri" panose="020F0502020204030204" pitchFamily="34" charset="0"/>
                <a:ea typeface="Calibri" panose="020F0502020204030204" pitchFamily="34" charset="0"/>
                <a:cs typeface="Times New Roman" panose="02020603050405020304" pitchFamily="18" charset="0"/>
              </a:rPr>
            </a:br>
            <a:br>
              <a:rPr lang="en-ID" sz="2000" dirty="0">
                <a:latin typeface="Calibri" panose="020F0502020204030204" pitchFamily="34" charset="0"/>
                <a:ea typeface="Calibri" panose="020F0502020204030204" pitchFamily="34" charset="0"/>
                <a:cs typeface="Times New Roman" panose="02020603050405020304" pitchFamily="18" charset="0"/>
              </a:rPr>
            </a:br>
            <a:r>
              <a:rPr lang="en-ID" sz="2000" dirty="0">
                <a:latin typeface="Calibri" panose="020F0502020204030204" pitchFamily="34" charset="0"/>
                <a:ea typeface="Calibri" panose="020F0502020204030204" pitchFamily="34" charset="0"/>
                <a:cs typeface="Times New Roman" panose="02020603050405020304" pitchFamily="18" charset="0"/>
              </a:rPr>
              <a:t>                      </a:t>
            </a:r>
            <a:br>
              <a:rPr lang="en-ID" sz="2000" dirty="0">
                <a:latin typeface="Calibri" panose="020F0502020204030204" pitchFamily="34" charset="0"/>
                <a:ea typeface="Calibri" panose="020F0502020204030204" pitchFamily="34" charset="0"/>
                <a:cs typeface="Times New Roman" panose="02020603050405020304" pitchFamily="18" charset="0"/>
              </a:rPr>
            </a:br>
            <a:br>
              <a:rPr lang="en-ID" sz="2000" dirty="0">
                <a:latin typeface="Calibri" panose="020F0502020204030204" pitchFamily="34" charset="0"/>
                <a:ea typeface="Calibri" panose="020F0502020204030204" pitchFamily="34" charset="0"/>
                <a:cs typeface="Times New Roman" panose="02020603050405020304" pitchFamily="18" charset="0"/>
              </a:rPr>
            </a:br>
            <a:br>
              <a:rPr lang="en-ID" sz="2000" dirty="0">
                <a:latin typeface="Calibri" panose="020F0502020204030204" pitchFamily="34" charset="0"/>
                <a:ea typeface="Calibri" panose="020F0502020204030204" pitchFamily="34" charset="0"/>
                <a:cs typeface="Times New Roman" panose="02020603050405020304" pitchFamily="18" charset="0"/>
              </a:rPr>
            </a:br>
            <a:endParaRPr lang="en-ID" sz="2000" dirty="0"/>
          </a:p>
        </p:txBody>
      </p:sp>
      <p:pic>
        <p:nvPicPr>
          <p:cNvPr id="7" name="Picture 6">
            <a:extLst>
              <a:ext uri="{FF2B5EF4-FFF2-40B4-BE49-F238E27FC236}">
                <a16:creationId xmlns:a16="http://schemas.microsoft.com/office/drawing/2014/main" id="{1B6A88D7-E27B-45B1-ADEF-A0AC67895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338" y="28576"/>
            <a:ext cx="1370024" cy="1443038"/>
          </a:xfrm>
          <a:prstGeom prst="rect">
            <a:avLst/>
          </a:prstGeom>
        </p:spPr>
      </p:pic>
      <p:sp>
        <p:nvSpPr>
          <p:cNvPr id="5" name="Subtitle 4">
            <a:extLst>
              <a:ext uri="{FF2B5EF4-FFF2-40B4-BE49-F238E27FC236}">
                <a16:creationId xmlns:a16="http://schemas.microsoft.com/office/drawing/2014/main" id="{53B15524-FDAE-4103-977C-54B81C38DA43}"/>
              </a:ext>
            </a:extLst>
          </p:cNvPr>
          <p:cNvSpPr>
            <a:spLocks noGrp="1"/>
          </p:cNvSpPr>
          <p:nvPr>
            <p:ph type="subTitle" idx="1"/>
          </p:nvPr>
        </p:nvSpPr>
        <p:spPr>
          <a:xfrm>
            <a:off x="2828925" y="5593080"/>
            <a:ext cx="7151688" cy="45719"/>
          </a:xfrm>
        </p:spPr>
        <p:txBody>
          <a:bodyPr>
            <a:normAutofit fontScale="25000" lnSpcReduction="20000"/>
          </a:bodyPr>
          <a:lstStyle/>
          <a:p>
            <a:endParaRPr lang="en-ID" dirty="0"/>
          </a:p>
        </p:txBody>
      </p:sp>
    </p:spTree>
    <p:extLst>
      <p:ext uri="{BB962C8B-B14F-4D97-AF65-F5344CB8AC3E}">
        <p14:creationId xmlns:p14="http://schemas.microsoft.com/office/powerpoint/2010/main" val="23983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AD8E7-7525-43A1-9D14-4CF1A794E1B3}"/>
              </a:ext>
            </a:extLst>
          </p:cNvPr>
          <p:cNvSpPr/>
          <p:nvPr/>
        </p:nvSpPr>
        <p:spPr>
          <a:xfrm>
            <a:off x="722981" y="767030"/>
            <a:ext cx="10216941" cy="661720"/>
          </a:xfrm>
          <a:prstGeom prst="rect">
            <a:avLst/>
          </a:prstGeom>
        </p:spPr>
        <p:txBody>
          <a:bodyPr wrap="square">
            <a:spAutoFit/>
          </a:bodyPr>
          <a:lstStyle/>
          <a:p>
            <a:pPr>
              <a:lnSpc>
                <a:spcPct val="150000"/>
              </a:lnSpc>
              <a:spcAft>
                <a:spcPts val="0"/>
              </a:spcAft>
            </a:pPr>
            <a:r>
              <a:rPr lang="en-ID" sz="1400" dirty="0">
                <a:latin typeface="Calibri" panose="020F0502020204030204" pitchFamily="34" charset="0"/>
                <a:ea typeface="Calibri" panose="020F0502020204030204" pitchFamily="34" charset="0"/>
                <a:cs typeface="Times New Roman" panose="02020603050405020304" pitchFamily="18" charset="0"/>
              </a:rPr>
              <a:t> </a:t>
            </a:r>
          </a:p>
          <a:p>
            <a:endParaRPr lang="en-ID" sz="1600" dirty="0"/>
          </a:p>
        </p:txBody>
      </p:sp>
      <p:pic>
        <p:nvPicPr>
          <p:cNvPr id="4" name="Picture 3">
            <a:extLst>
              <a:ext uri="{FF2B5EF4-FFF2-40B4-BE49-F238E27FC236}">
                <a16:creationId xmlns:a16="http://schemas.microsoft.com/office/drawing/2014/main" id="{139B7EFE-E8EF-4EF0-AB08-C8F9CBB71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3" y="0"/>
            <a:ext cx="1356458" cy="1428750"/>
          </a:xfrm>
          <a:prstGeom prst="rect">
            <a:avLst/>
          </a:prstGeom>
        </p:spPr>
      </p:pic>
      <p:sp>
        <p:nvSpPr>
          <p:cNvPr id="3" name="Rectangle 2">
            <a:extLst>
              <a:ext uri="{FF2B5EF4-FFF2-40B4-BE49-F238E27FC236}">
                <a16:creationId xmlns:a16="http://schemas.microsoft.com/office/drawing/2014/main" id="{E5F34D00-8E6D-40A7-AB5A-4D6FD780C234}"/>
              </a:ext>
            </a:extLst>
          </p:cNvPr>
          <p:cNvSpPr/>
          <p:nvPr/>
        </p:nvSpPr>
        <p:spPr>
          <a:xfrm>
            <a:off x="1743075" y="916164"/>
            <a:ext cx="8133315" cy="5025671"/>
          </a:xfrm>
          <a:prstGeom prst="rect">
            <a:avLst/>
          </a:prstGeom>
        </p:spPr>
        <p:txBody>
          <a:bodyPr wrap="square">
            <a:spAutoFit/>
          </a:bodyPr>
          <a:lstStyle/>
          <a:p>
            <a:pPr>
              <a:lnSpc>
                <a:spcPct val="150000"/>
              </a:lnSpc>
            </a:pPr>
            <a:r>
              <a:rPr lang="en-ID" dirty="0" err="1"/>
              <a:t>Contoh</a:t>
            </a:r>
            <a:r>
              <a:rPr lang="en-ID" dirty="0"/>
              <a:t> </a:t>
            </a:r>
            <a:r>
              <a:rPr lang="en-ID" dirty="0" err="1"/>
              <a:t>perilaku</a:t>
            </a:r>
            <a:r>
              <a:rPr lang="en-ID" dirty="0"/>
              <a:t> </a:t>
            </a:r>
            <a:r>
              <a:rPr lang="en-ID" dirty="0" err="1"/>
              <a:t>toleransi</a:t>
            </a:r>
            <a:r>
              <a:rPr lang="en-ID" dirty="0"/>
              <a:t> </a:t>
            </a:r>
            <a:r>
              <a:rPr lang="en-ID" dirty="0" err="1"/>
              <a:t>seperti</a:t>
            </a:r>
            <a:r>
              <a:rPr lang="en-ID" dirty="0"/>
              <a:t> </a:t>
            </a:r>
            <a:r>
              <a:rPr lang="en-ID" dirty="0" err="1"/>
              <a:t>memberikan</a:t>
            </a:r>
            <a:r>
              <a:rPr lang="en-ID" dirty="0"/>
              <a:t> </a:t>
            </a:r>
            <a:r>
              <a:rPr lang="en-ID" dirty="0" err="1"/>
              <a:t>kesempatan</a:t>
            </a:r>
            <a:r>
              <a:rPr lang="en-ID" dirty="0"/>
              <a:t> </a:t>
            </a:r>
            <a:r>
              <a:rPr lang="en-ID" dirty="0" err="1"/>
              <a:t>kepada</a:t>
            </a:r>
            <a:r>
              <a:rPr lang="en-ID" dirty="0"/>
              <a:t> </a:t>
            </a:r>
            <a:r>
              <a:rPr lang="en-ID" dirty="0" err="1"/>
              <a:t>tetangga</a:t>
            </a:r>
            <a:r>
              <a:rPr lang="en-ID" dirty="0"/>
              <a:t> </a:t>
            </a:r>
            <a:r>
              <a:rPr lang="en-ID" dirty="0" err="1"/>
              <a:t>melakukan</a:t>
            </a:r>
            <a:r>
              <a:rPr lang="en-ID" dirty="0"/>
              <a:t> </a:t>
            </a:r>
            <a:r>
              <a:rPr lang="en-ID" dirty="0" err="1"/>
              <a:t>ibadahnya</a:t>
            </a:r>
            <a:r>
              <a:rPr lang="en-ID" dirty="0"/>
              <a:t>, </a:t>
            </a:r>
            <a:r>
              <a:rPr lang="en-ID" dirty="0" err="1"/>
              <a:t>tolong-menolong</a:t>
            </a:r>
            <a:r>
              <a:rPr lang="en-ID" dirty="0"/>
              <a:t> </a:t>
            </a:r>
            <a:r>
              <a:rPr lang="en-ID" dirty="0" err="1"/>
              <a:t>antarwarga</a:t>
            </a:r>
            <a:r>
              <a:rPr lang="en-ID" dirty="0"/>
              <a:t> dan </a:t>
            </a:r>
            <a:r>
              <a:rPr lang="en-ID" dirty="0" err="1"/>
              <a:t>tidak</a:t>
            </a:r>
            <a:r>
              <a:rPr lang="en-ID" dirty="0"/>
              <a:t> </a:t>
            </a:r>
            <a:r>
              <a:rPr lang="en-ID" dirty="0" err="1"/>
              <a:t>membeda-bedakan</a:t>
            </a:r>
            <a:r>
              <a:rPr lang="en-ID" dirty="0"/>
              <a:t> </a:t>
            </a:r>
            <a:r>
              <a:rPr lang="en-ID" dirty="0" err="1"/>
              <a:t>tetangga</a:t>
            </a:r>
            <a:r>
              <a:rPr lang="en-ID" dirty="0"/>
              <a:t>, dan </a:t>
            </a:r>
            <a:r>
              <a:rPr lang="en-ID" dirty="0" err="1"/>
              <a:t>menghargai</a:t>
            </a:r>
            <a:r>
              <a:rPr lang="en-ID" dirty="0"/>
              <a:t> </a:t>
            </a:r>
            <a:r>
              <a:rPr lang="en-ID" dirty="0" err="1"/>
              <a:t>perbedaan</a:t>
            </a:r>
            <a:r>
              <a:rPr lang="en-ID" dirty="0"/>
              <a:t> </a:t>
            </a:r>
            <a:r>
              <a:rPr lang="en-ID" dirty="0" err="1"/>
              <a:t>budaya</a:t>
            </a:r>
            <a:r>
              <a:rPr lang="en-ID" dirty="0"/>
              <a:t> yang </a:t>
            </a:r>
            <a:r>
              <a:rPr lang="en-ID" dirty="0" err="1"/>
              <a:t>ada</a:t>
            </a:r>
            <a:r>
              <a:rPr lang="en-ID" dirty="0"/>
              <a:t>.</a:t>
            </a:r>
          </a:p>
          <a:p>
            <a:pPr>
              <a:lnSpc>
                <a:spcPct val="150000"/>
              </a:lnSpc>
            </a:pPr>
            <a:endParaRPr lang="en-ID" dirty="0"/>
          </a:p>
          <a:p>
            <a:pPr>
              <a:lnSpc>
                <a:spcPct val="150000"/>
              </a:lnSpc>
            </a:pPr>
            <a:r>
              <a:rPr lang="en-ID" dirty="0" err="1"/>
              <a:t>Sikap</a:t>
            </a:r>
            <a:r>
              <a:rPr lang="en-ID" dirty="0"/>
              <a:t> dan </a:t>
            </a:r>
            <a:r>
              <a:rPr lang="en-ID" dirty="0" err="1"/>
              <a:t>perilaku</a:t>
            </a:r>
            <a:r>
              <a:rPr lang="en-ID" dirty="0"/>
              <a:t> </a:t>
            </a:r>
            <a:r>
              <a:rPr lang="en-ID" dirty="0" err="1"/>
              <a:t>toleransi</a:t>
            </a:r>
            <a:r>
              <a:rPr lang="en-ID" dirty="0"/>
              <a:t> </a:t>
            </a:r>
            <a:r>
              <a:rPr lang="en-ID" dirty="0" err="1"/>
              <a:t>terhadap</a:t>
            </a:r>
            <a:r>
              <a:rPr lang="en-ID" dirty="0"/>
              <a:t> </a:t>
            </a:r>
            <a:r>
              <a:rPr lang="en-ID" dirty="0" err="1"/>
              <a:t>keberagaman</a:t>
            </a:r>
            <a:r>
              <a:rPr lang="en-ID" dirty="0"/>
              <a:t> </a:t>
            </a:r>
            <a:r>
              <a:rPr lang="en-ID" dirty="0" err="1"/>
              <a:t>masyarakat</a:t>
            </a:r>
            <a:r>
              <a:rPr lang="en-ID" dirty="0"/>
              <a:t> </a:t>
            </a:r>
            <a:r>
              <a:rPr lang="en-ID" dirty="0" err="1"/>
              <a:t>merupakan</a:t>
            </a:r>
            <a:r>
              <a:rPr lang="en-ID" dirty="0"/>
              <a:t> </a:t>
            </a:r>
            <a:r>
              <a:rPr lang="en-ID" dirty="0" err="1"/>
              <a:t>kunci</a:t>
            </a:r>
            <a:r>
              <a:rPr lang="en-ID" dirty="0"/>
              <a:t> </a:t>
            </a:r>
            <a:r>
              <a:rPr lang="en-ID" dirty="0" err="1"/>
              <a:t>untuk</a:t>
            </a:r>
            <a:r>
              <a:rPr lang="en-ID" dirty="0"/>
              <a:t> </a:t>
            </a:r>
            <a:r>
              <a:rPr lang="en-ID" dirty="0" err="1"/>
              <a:t>meningkatkan</a:t>
            </a:r>
            <a:r>
              <a:rPr lang="en-ID" dirty="0"/>
              <a:t> </a:t>
            </a:r>
            <a:r>
              <a:rPr lang="en-ID" dirty="0" err="1"/>
              <a:t>persatuan</a:t>
            </a:r>
            <a:r>
              <a:rPr lang="en-ID" dirty="0"/>
              <a:t> dan </a:t>
            </a:r>
            <a:r>
              <a:rPr lang="en-ID" dirty="0" err="1"/>
              <a:t>kesatuan</a:t>
            </a:r>
            <a:r>
              <a:rPr lang="en-ID" dirty="0"/>
              <a:t>, </a:t>
            </a:r>
            <a:r>
              <a:rPr lang="en-ID" dirty="0" err="1"/>
              <a:t>serta</a:t>
            </a:r>
            <a:r>
              <a:rPr lang="en-ID" dirty="0"/>
              <a:t> </a:t>
            </a:r>
            <a:r>
              <a:rPr lang="en-ID" dirty="0" err="1"/>
              <a:t>mencegah</a:t>
            </a:r>
            <a:r>
              <a:rPr lang="en-ID" dirty="0"/>
              <a:t> proses </a:t>
            </a:r>
            <a:r>
              <a:rPr lang="en-ID" dirty="0" err="1"/>
              <a:t>perpecahan</a:t>
            </a:r>
            <a:r>
              <a:rPr lang="en-ID" dirty="0"/>
              <a:t> </a:t>
            </a:r>
            <a:r>
              <a:rPr lang="en-ID" dirty="0" err="1"/>
              <a:t>masyarakat</a:t>
            </a:r>
            <a:r>
              <a:rPr lang="en-ID" dirty="0"/>
              <a:t>, </a:t>
            </a:r>
            <a:r>
              <a:rPr lang="en-ID" dirty="0" err="1"/>
              <a:t>bangsa</a:t>
            </a:r>
            <a:r>
              <a:rPr lang="en-ID" dirty="0"/>
              <a:t> dan negara Indonesia. </a:t>
            </a:r>
          </a:p>
          <a:p>
            <a:pPr>
              <a:lnSpc>
                <a:spcPct val="150000"/>
              </a:lnSpc>
            </a:pPr>
            <a:endParaRPr lang="en-ID" dirty="0"/>
          </a:p>
          <a:p>
            <a:pPr>
              <a:lnSpc>
                <a:spcPct val="150000"/>
              </a:lnSpc>
            </a:pPr>
            <a:r>
              <a:rPr lang="en-ID" dirty="0" err="1"/>
              <a:t>Setiap</a:t>
            </a:r>
            <a:r>
              <a:rPr lang="en-ID" dirty="0"/>
              <a:t> </a:t>
            </a:r>
            <a:r>
              <a:rPr lang="en-ID" dirty="0" err="1"/>
              <a:t>individu</a:t>
            </a:r>
            <a:r>
              <a:rPr lang="en-ID" dirty="0"/>
              <a:t> </a:t>
            </a:r>
            <a:r>
              <a:rPr lang="en-ID" dirty="0" err="1"/>
              <a:t>hendaknya</a:t>
            </a:r>
            <a:r>
              <a:rPr lang="en-ID" dirty="0"/>
              <a:t> </a:t>
            </a:r>
            <a:r>
              <a:rPr lang="en-ID" dirty="0" err="1"/>
              <a:t>mengaplikasikan</a:t>
            </a:r>
            <a:r>
              <a:rPr lang="en-ID" dirty="0"/>
              <a:t> </a:t>
            </a:r>
            <a:r>
              <a:rPr lang="en-ID" dirty="0" err="1"/>
              <a:t>perilaku</a:t>
            </a:r>
            <a:r>
              <a:rPr lang="en-ID" dirty="0"/>
              <a:t> </a:t>
            </a:r>
            <a:r>
              <a:rPr lang="en-ID" dirty="0" err="1"/>
              <a:t>toleran</a:t>
            </a:r>
            <a:r>
              <a:rPr lang="en-ID" dirty="0"/>
              <a:t> </a:t>
            </a:r>
            <a:r>
              <a:rPr lang="en-ID" dirty="0" err="1"/>
              <a:t>terhadap</a:t>
            </a:r>
            <a:r>
              <a:rPr lang="en-ID" dirty="0"/>
              <a:t> </a:t>
            </a:r>
            <a:r>
              <a:rPr lang="en-ID" dirty="0" err="1"/>
              <a:t>keberagaman</a:t>
            </a:r>
            <a:r>
              <a:rPr lang="en-ID" dirty="0"/>
              <a:t> </a:t>
            </a:r>
            <a:r>
              <a:rPr lang="en-ID" dirty="0" err="1"/>
              <a:t>suku</a:t>
            </a:r>
            <a:r>
              <a:rPr lang="en-ID" dirty="0"/>
              <a:t>, agama, </a:t>
            </a:r>
            <a:r>
              <a:rPr lang="en-ID" dirty="0" err="1"/>
              <a:t>ras</a:t>
            </a:r>
            <a:r>
              <a:rPr lang="en-ID" dirty="0"/>
              <a:t>, </a:t>
            </a:r>
            <a:r>
              <a:rPr lang="en-ID" dirty="0" err="1"/>
              <a:t>budaya</a:t>
            </a:r>
            <a:r>
              <a:rPr lang="en-ID" dirty="0"/>
              <a:t>, dan </a:t>
            </a:r>
            <a:r>
              <a:rPr lang="en-ID" dirty="0" err="1"/>
              <a:t>antargolongan</a:t>
            </a:r>
            <a:endParaRPr lang="en-ID" dirty="0"/>
          </a:p>
        </p:txBody>
      </p:sp>
    </p:spTree>
    <p:extLst>
      <p:ext uri="{BB962C8B-B14F-4D97-AF65-F5344CB8AC3E}">
        <p14:creationId xmlns:p14="http://schemas.microsoft.com/office/powerpoint/2010/main" val="421413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1FA3B0-FA02-4222-B953-9949423B25C4}"/>
              </a:ext>
            </a:extLst>
          </p:cNvPr>
          <p:cNvSpPr/>
          <p:nvPr/>
        </p:nvSpPr>
        <p:spPr>
          <a:xfrm>
            <a:off x="2474118" y="1471613"/>
            <a:ext cx="7243763" cy="4194674"/>
          </a:xfrm>
          <a:prstGeom prst="rect">
            <a:avLst/>
          </a:prstGeom>
        </p:spPr>
        <p:txBody>
          <a:bodyPr wrap="square">
            <a:spAutoFit/>
          </a:bodyPr>
          <a:lstStyle/>
          <a:p>
            <a:pPr>
              <a:lnSpc>
                <a:spcPct val="150000"/>
              </a:lnSpc>
            </a:pPr>
            <a:r>
              <a:rPr lang="en-ID" dirty="0" err="1"/>
              <a:t>Merawat</a:t>
            </a:r>
            <a:r>
              <a:rPr lang="en-ID" dirty="0"/>
              <a:t> </a:t>
            </a:r>
            <a:r>
              <a:rPr lang="en-ID" dirty="0" err="1"/>
              <a:t>Kebhinekaan</a:t>
            </a:r>
            <a:endParaRPr lang="en-ID" dirty="0"/>
          </a:p>
          <a:p>
            <a:pPr>
              <a:lnSpc>
                <a:spcPct val="150000"/>
              </a:lnSpc>
            </a:pPr>
            <a:r>
              <a:rPr lang="en-ID" dirty="0" err="1"/>
              <a:t>Kunci</a:t>
            </a:r>
            <a:r>
              <a:rPr lang="en-ID" dirty="0"/>
              <a:t> </a:t>
            </a:r>
            <a:r>
              <a:rPr lang="en-ID" dirty="0" err="1"/>
              <a:t>merawat</a:t>
            </a:r>
            <a:r>
              <a:rPr lang="en-ID" dirty="0"/>
              <a:t> </a:t>
            </a:r>
            <a:r>
              <a:rPr lang="en-ID" dirty="0" err="1"/>
              <a:t>kebhinekaan</a:t>
            </a:r>
            <a:r>
              <a:rPr lang="en-ID" dirty="0"/>
              <a:t> </a:t>
            </a:r>
            <a:r>
              <a:rPr lang="en-ID" dirty="0" err="1"/>
              <a:t>ialah</a:t>
            </a:r>
            <a:r>
              <a:rPr lang="en-ID" dirty="0"/>
              <a:t> </a:t>
            </a:r>
            <a:r>
              <a:rPr lang="en-ID" dirty="0" err="1"/>
              <a:t>melalui</a:t>
            </a:r>
            <a:r>
              <a:rPr lang="en-ID" dirty="0"/>
              <a:t> </a:t>
            </a:r>
            <a:r>
              <a:rPr lang="en-ID" dirty="0" err="1"/>
              <a:t>strategi</a:t>
            </a:r>
            <a:r>
              <a:rPr lang="en-ID" dirty="0"/>
              <a:t> </a:t>
            </a:r>
            <a:r>
              <a:rPr lang="en-ID" dirty="0" err="1"/>
              <a:t>domestik</a:t>
            </a:r>
            <a:r>
              <a:rPr lang="en-ID" dirty="0"/>
              <a:t>, </a:t>
            </a:r>
            <a:r>
              <a:rPr lang="en-ID" dirty="0" err="1"/>
              <a:t>institusi</a:t>
            </a:r>
            <a:r>
              <a:rPr lang="en-ID" dirty="0"/>
              <a:t> </a:t>
            </a:r>
            <a:r>
              <a:rPr lang="en-ID" dirty="0" err="1"/>
              <a:t>pendidikan</a:t>
            </a:r>
            <a:r>
              <a:rPr lang="en-ID" dirty="0"/>
              <a:t>, dan civil society, </a:t>
            </a:r>
            <a:r>
              <a:rPr lang="en-ID" dirty="0" err="1"/>
              <a:t>serta</a:t>
            </a:r>
            <a:r>
              <a:rPr lang="en-ID" dirty="0"/>
              <a:t> </a:t>
            </a:r>
            <a:r>
              <a:rPr lang="en-ID" dirty="0" err="1"/>
              <a:t>pemerintah</a:t>
            </a:r>
            <a:r>
              <a:rPr lang="en-ID" dirty="0"/>
              <a:t>. </a:t>
            </a:r>
          </a:p>
          <a:p>
            <a:pPr>
              <a:lnSpc>
                <a:spcPct val="150000"/>
              </a:lnSpc>
            </a:pPr>
            <a:endParaRPr lang="en-ID" dirty="0"/>
          </a:p>
          <a:p>
            <a:pPr>
              <a:lnSpc>
                <a:spcPct val="150000"/>
              </a:lnSpc>
            </a:pPr>
            <a:r>
              <a:rPr lang="en-ID" dirty="0" err="1"/>
              <a:t>Strategi</a:t>
            </a:r>
            <a:r>
              <a:rPr lang="en-ID" dirty="0"/>
              <a:t> </a:t>
            </a:r>
            <a:r>
              <a:rPr lang="en-ID" dirty="0" err="1"/>
              <a:t>pertama</a:t>
            </a:r>
            <a:r>
              <a:rPr lang="en-ID" dirty="0"/>
              <a:t> </a:t>
            </a:r>
            <a:r>
              <a:rPr lang="en-ID" dirty="0" err="1"/>
              <a:t>dengan</a:t>
            </a:r>
            <a:r>
              <a:rPr lang="en-ID" dirty="0"/>
              <a:t> </a:t>
            </a:r>
            <a:r>
              <a:rPr lang="en-ID" dirty="0" err="1"/>
              <a:t>mendorong</a:t>
            </a:r>
            <a:r>
              <a:rPr lang="en-ID" dirty="0"/>
              <a:t> </a:t>
            </a:r>
            <a:r>
              <a:rPr lang="en-ID" dirty="0" err="1"/>
              <a:t>pelibatan</a:t>
            </a:r>
            <a:r>
              <a:rPr lang="en-ID" dirty="0"/>
              <a:t> </a:t>
            </a:r>
            <a:r>
              <a:rPr lang="en-ID" dirty="0" err="1"/>
              <a:t>peran</a:t>
            </a:r>
            <a:r>
              <a:rPr lang="en-ID" dirty="0"/>
              <a:t> </a:t>
            </a:r>
            <a:r>
              <a:rPr lang="en-ID" dirty="0" err="1"/>
              <a:t>keluarga</a:t>
            </a:r>
            <a:r>
              <a:rPr lang="en-ID" dirty="0"/>
              <a:t> </a:t>
            </a:r>
            <a:r>
              <a:rPr lang="en-ID" dirty="0" err="1"/>
              <a:t>dalam</a:t>
            </a:r>
            <a:r>
              <a:rPr lang="en-ID" dirty="0"/>
              <a:t> </a:t>
            </a:r>
            <a:r>
              <a:rPr lang="en-ID" dirty="0" err="1"/>
              <a:t>mengembangkan</a:t>
            </a:r>
            <a:r>
              <a:rPr lang="en-ID" dirty="0"/>
              <a:t> </a:t>
            </a:r>
            <a:r>
              <a:rPr lang="en-ID" dirty="0" err="1"/>
              <a:t>pergaulan</a:t>
            </a:r>
            <a:r>
              <a:rPr lang="en-ID" dirty="0"/>
              <a:t> </a:t>
            </a:r>
            <a:r>
              <a:rPr lang="en-ID" dirty="0" err="1"/>
              <a:t>inklusif</a:t>
            </a:r>
            <a:r>
              <a:rPr lang="en-ID" dirty="0"/>
              <a:t> </a:t>
            </a:r>
            <a:r>
              <a:rPr lang="en-ID" dirty="0" err="1"/>
              <a:t>anak</a:t>
            </a:r>
            <a:r>
              <a:rPr lang="en-ID" dirty="0"/>
              <a:t> </a:t>
            </a:r>
            <a:r>
              <a:rPr lang="en-ID" dirty="0" err="1"/>
              <a:t>sejak</a:t>
            </a:r>
            <a:r>
              <a:rPr lang="en-ID" dirty="0"/>
              <a:t> </a:t>
            </a:r>
            <a:r>
              <a:rPr lang="en-ID" dirty="0" err="1"/>
              <a:t>dini</a:t>
            </a:r>
            <a:r>
              <a:rPr lang="en-ID" dirty="0"/>
              <a:t>. </a:t>
            </a:r>
            <a:r>
              <a:rPr lang="en-ID" dirty="0" err="1"/>
              <a:t>Anak</a:t>
            </a:r>
            <a:r>
              <a:rPr lang="en-ID" dirty="0"/>
              <a:t> </a:t>
            </a:r>
            <a:r>
              <a:rPr lang="en-ID" dirty="0" err="1"/>
              <a:t>perlu</a:t>
            </a:r>
            <a:r>
              <a:rPr lang="en-ID" dirty="0"/>
              <a:t> </a:t>
            </a:r>
            <a:r>
              <a:rPr lang="en-ID" dirty="0" err="1"/>
              <a:t>diajarkan</a:t>
            </a:r>
            <a:r>
              <a:rPr lang="en-ID" dirty="0"/>
              <a:t> </a:t>
            </a:r>
            <a:r>
              <a:rPr lang="en-ID" dirty="0" err="1"/>
              <a:t>mengenal</a:t>
            </a:r>
            <a:r>
              <a:rPr lang="en-ID" dirty="0"/>
              <a:t> </a:t>
            </a:r>
            <a:r>
              <a:rPr lang="en-ID" dirty="0" err="1"/>
              <a:t>perbedaan</a:t>
            </a:r>
            <a:r>
              <a:rPr lang="en-ID" dirty="0"/>
              <a:t> </a:t>
            </a:r>
            <a:r>
              <a:rPr lang="en-ID" dirty="0" err="1"/>
              <a:t>dalam</a:t>
            </a:r>
            <a:r>
              <a:rPr lang="en-ID" dirty="0"/>
              <a:t> </a:t>
            </a:r>
            <a:r>
              <a:rPr lang="en-ID" dirty="0" err="1"/>
              <a:t>arti</a:t>
            </a:r>
            <a:r>
              <a:rPr lang="en-ID" dirty="0"/>
              <a:t> </a:t>
            </a:r>
            <a:r>
              <a:rPr lang="en-ID" dirty="0" err="1"/>
              <a:t>luas</a:t>
            </a:r>
            <a:r>
              <a:rPr lang="en-ID" dirty="0"/>
              <a:t>, </a:t>
            </a:r>
            <a:r>
              <a:rPr lang="en-ID" dirty="0" err="1"/>
              <a:t>apakah</a:t>
            </a:r>
            <a:r>
              <a:rPr lang="en-ID" dirty="0"/>
              <a:t> </a:t>
            </a:r>
            <a:r>
              <a:rPr lang="en-ID" dirty="0" err="1"/>
              <a:t>itu</a:t>
            </a:r>
            <a:r>
              <a:rPr lang="en-ID" dirty="0"/>
              <a:t> </a:t>
            </a:r>
            <a:r>
              <a:rPr lang="en-ID" dirty="0" err="1"/>
              <a:t>perbedaan</a:t>
            </a:r>
            <a:r>
              <a:rPr lang="en-ID" dirty="0"/>
              <a:t> </a:t>
            </a:r>
            <a:r>
              <a:rPr lang="en-ID" dirty="0" err="1"/>
              <a:t>jenis</a:t>
            </a:r>
            <a:r>
              <a:rPr lang="en-ID" dirty="0"/>
              <a:t> </a:t>
            </a:r>
            <a:r>
              <a:rPr lang="en-ID" dirty="0" err="1"/>
              <a:t>kelamin</a:t>
            </a:r>
            <a:r>
              <a:rPr lang="en-ID" dirty="0"/>
              <a:t>, </a:t>
            </a:r>
            <a:r>
              <a:rPr lang="en-ID" dirty="0" err="1"/>
              <a:t>ras</a:t>
            </a:r>
            <a:r>
              <a:rPr lang="en-ID" dirty="0"/>
              <a:t>, agama, </a:t>
            </a:r>
            <a:r>
              <a:rPr lang="en-ID" dirty="0" err="1"/>
              <a:t>golongan</a:t>
            </a:r>
            <a:r>
              <a:rPr lang="en-ID" dirty="0"/>
              <a:t>, </a:t>
            </a:r>
            <a:r>
              <a:rPr lang="en-ID" dirty="0" err="1"/>
              <a:t>bahasa</a:t>
            </a:r>
            <a:r>
              <a:rPr lang="en-ID" dirty="0"/>
              <a:t> dan </a:t>
            </a:r>
            <a:r>
              <a:rPr lang="en-ID" dirty="0" err="1"/>
              <a:t>budaya</a:t>
            </a:r>
            <a:r>
              <a:rPr lang="en-ID" dirty="0"/>
              <a:t>. </a:t>
            </a:r>
            <a:r>
              <a:rPr lang="en-ID" dirty="0" err="1"/>
              <a:t>Dengan</a:t>
            </a:r>
            <a:r>
              <a:rPr lang="en-ID" dirty="0"/>
              <a:t> </a:t>
            </a:r>
            <a:r>
              <a:rPr lang="en-ID" dirty="0" err="1"/>
              <a:t>pengenalan</a:t>
            </a:r>
            <a:r>
              <a:rPr lang="en-ID" dirty="0"/>
              <a:t> </a:t>
            </a:r>
            <a:r>
              <a:rPr lang="en-ID" dirty="0" err="1"/>
              <a:t>ini</a:t>
            </a:r>
            <a:r>
              <a:rPr lang="en-ID" dirty="0"/>
              <a:t> </a:t>
            </a:r>
            <a:r>
              <a:rPr lang="en-ID" dirty="0" err="1"/>
              <a:t>anak</a:t>
            </a:r>
            <a:r>
              <a:rPr lang="en-ID" dirty="0"/>
              <a:t> </a:t>
            </a:r>
            <a:r>
              <a:rPr lang="en-ID" dirty="0" err="1"/>
              <a:t>akan</a:t>
            </a:r>
            <a:r>
              <a:rPr lang="en-ID" dirty="0"/>
              <a:t> </a:t>
            </a:r>
            <a:r>
              <a:rPr lang="en-ID" dirty="0" err="1"/>
              <a:t>tumbuh</a:t>
            </a:r>
            <a:r>
              <a:rPr lang="en-ID" dirty="0"/>
              <a:t> </a:t>
            </a:r>
            <a:r>
              <a:rPr lang="en-ID" dirty="0" err="1"/>
              <a:t>dengan</a:t>
            </a:r>
            <a:r>
              <a:rPr lang="en-ID" dirty="0"/>
              <a:t> </a:t>
            </a:r>
            <a:r>
              <a:rPr lang="en-ID" dirty="0" err="1"/>
              <a:t>kebiasaan</a:t>
            </a:r>
            <a:r>
              <a:rPr lang="en-ID" dirty="0"/>
              <a:t> </a:t>
            </a:r>
            <a:r>
              <a:rPr lang="en-ID" dirty="0" err="1"/>
              <a:t>menerima</a:t>
            </a:r>
            <a:r>
              <a:rPr lang="en-ID" dirty="0"/>
              <a:t> </a:t>
            </a:r>
            <a:r>
              <a:rPr lang="en-ID" dirty="0" err="1"/>
              <a:t>perbedaan</a:t>
            </a:r>
            <a:r>
              <a:rPr lang="en-ID" dirty="0"/>
              <a:t>.</a:t>
            </a:r>
          </a:p>
        </p:txBody>
      </p:sp>
      <p:pic>
        <p:nvPicPr>
          <p:cNvPr id="4" name="Picture 3">
            <a:extLst>
              <a:ext uri="{FF2B5EF4-FFF2-40B4-BE49-F238E27FC236}">
                <a16:creationId xmlns:a16="http://schemas.microsoft.com/office/drawing/2014/main" id="{4E0AF2A9-C3CA-4116-80B5-7C7A9B63F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288" y="0"/>
            <a:ext cx="1402706" cy="1477463"/>
          </a:xfrm>
          <a:prstGeom prst="rect">
            <a:avLst/>
          </a:prstGeom>
        </p:spPr>
      </p:pic>
    </p:spTree>
    <p:extLst>
      <p:ext uri="{BB962C8B-B14F-4D97-AF65-F5344CB8AC3E}">
        <p14:creationId xmlns:p14="http://schemas.microsoft.com/office/powerpoint/2010/main" val="318892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11CFF-2623-4BAA-89E2-F980B956DC31}"/>
              </a:ext>
            </a:extLst>
          </p:cNvPr>
          <p:cNvSpPr/>
          <p:nvPr/>
        </p:nvSpPr>
        <p:spPr>
          <a:xfrm>
            <a:off x="2038350" y="1331663"/>
            <a:ext cx="8115300" cy="4194674"/>
          </a:xfrm>
          <a:prstGeom prst="rect">
            <a:avLst/>
          </a:prstGeom>
        </p:spPr>
        <p:txBody>
          <a:bodyPr wrap="square">
            <a:spAutoFit/>
          </a:bodyPr>
          <a:lstStyle/>
          <a:p>
            <a:pPr>
              <a:lnSpc>
                <a:spcPct val="150000"/>
              </a:lnSpc>
            </a:pPr>
            <a:r>
              <a:rPr lang="en-ID" dirty="0" err="1"/>
              <a:t>Kedua</a:t>
            </a:r>
            <a:r>
              <a:rPr lang="en-ID" dirty="0"/>
              <a:t>, </a:t>
            </a:r>
            <a:r>
              <a:rPr lang="en-ID" dirty="0" err="1"/>
              <a:t>peran</a:t>
            </a:r>
            <a:r>
              <a:rPr lang="en-ID" dirty="0"/>
              <a:t> </a:t>
            </a:r>
            <a:r>
              <a:rPr lang="en-ID" dirty="0" err="1"/>
              <a:t>institusi</a:t>
            </a:r>
            <a:r>
              <a:rPr lang="en-ID" dirty="0"/>
              <a:t> </a:t>
            </a:r>
            <a:r>
              <a:rPr lang="en-ID" dirty="0" err="1"/>
              <a:t>pendidikan</a:t>
            </a:r>
            <a:r>
              <a:rPr lang="en-ID" dirty="0"/>
              <a:t> dan civil society </a:t>
            </a:r>
            <a:r>
              <a:rPr lang="en-ID" dirty="0" err="1"/>
              <a:t>sangat</a:t>
            </a:r>
            <a:r>
              <a:rPr lang="en-ID" dirty="0"/>
              <a:t> </a:t>
            </a:r>
            <a:r>
              <a:rPr lang="en-ID" dirty="0" err="1"/>
              <a:t>penting</a:t>
            </a:r>
            <a:r>
              <a:rPr lang="en-ID" dirty="0"/>
              <a:t> </a:t>
            </a:r>
            <a:r>
              <a:rPr lang="en-ID" dirty="0" err="1"/>
              <a:t>lewat</a:t>
            </a:r>
            <a:r>
              <a:rPr lang="en-ID" dirty="0"/>
              <a:t> </a:t>
            </a:r>
            <a:r>
              <a:rPr lang="en-ID" dirty="0" err="1"/>
              <a:t>pengembangan</a:t>
            </a:r>
            <a:r>
              <a:rPr lang="en-ID" dirty="0"/>
              <a:t> </a:t>
            </a:r>
            <a:r>
              <a:rPr lang="en-ID" dirty="0" err="1"/>
              <a:t>kurikulum</a:t>
            </a:r>
            <a:r>
              <a:rPr lang="en-ID" dirty="0"/>
              <a:t> </a:t>
            </a:r>
            <a:r>
              <a:rPr lang="en-ID" dirty="0" err="1"/>
              <a:t>multikulturalisme</a:t>
            </a:r>
            <a:r>
              <a:rPr lang="en-ID" dirty="0"/>
              <a:t>. </a:t>
            </a:r>
            <a:r>
              <a:rPr lang="en-ID" dirty="0" err="1"/>
              <a:t>Tujuan</a:t>
            </a:r>
            <a:r>
              <a:rPr lang="en-ID" dirty="0"/>
              <a:t> </a:t>
            </a:r>
            <a:r>
              <a:rPr lang="en-ID" dirty="0" err="1"/>
              <a:t>pendidikan</a:t>
            </a:r>
            <a:r>
              <a:rPr lang="en-ID" dirty="0"/>
              <a:t> </a:t>
            </a:r>
            <a:r>
              <a:rPr lang="en-ID" dirty="0" err="1"/>
              <a:t>multikultural</a:t>
            </a:r>
            <a:r>
              <a:rPr lang="en-ID" dirty="0"/>
              <a:t> </a:t>
            </a:r>
            <a:r>
              <a:rPr lang="en-ID" dirty="0" err="1"/>
              <a:t>untuk</a:t>
            </a:r>
            <a:r>
              <a:rPr lang="en-ID" dirty="0"/>
              <a:t> </a:t>
            </a:r>
            <a:r>
              <a:rPr lang="en-ID" dirty="0" err="1"/>
              <a:t>menjelaskan</a:t>
            </a:r>
            <a:r>
              <a:rPr lang="en-ID" dirty="0"/>
              <a:t> </a:t>
            </a:r>
            <a:r>
              <a:rPr lang="en-ID" dirty="0" err="1"/>
              <a:t>pentingnya</a:t>
            </a:r>
            <a:r>
              <a:rPr lang="en-ID" dirty="0"/>
              <a:t> </a:t>
            </a:r>
            <a:r>
              <a:rPr lang="en-ID" dirty="0" err="1"/>
              <a:t>menjaga</a:t>
            </a:r>
            <a:r>
              <a:rPr lang="en-ID" dirty="0"/>
              <a:t> </a:t>
            </a:r>
            <a:r>
              <a:rPr lang="en-ID" dirty="0" err="1"/>
              <a:t>nilai-nilai</a:t>
            </a:r>
            <a:r>
              <a:rPr lang="en-ID" dirty="0"/>
              <a:t> </a:t>
            </a:r>
            <a:r>
              <a:rPr lang="en-ID" dirty="0" err="1"/>
              <a:t>keberagaman</a:t>
            </a:r>
            <a:r>
              <a:rPr lang="en-ID" dirty="0"/>
              <a:t> yang </a:t>
            </a:r>
            <a:r>
              <a:rPr lang="en-ID" dirty="0" err="1"/>
              <a:t>ada</a:t>
            </a:r>
            <a:r>
              <a:rPr lang="en-ID" dirty="0"/>
              <a:t> di Indonesia </a:t>
            </a:r>
            <a:r>
              <a:rPr lang="en-ID" dirty="0" err="1"/>
              <a:t>serta</a:t>
            </a:r>
            <a:r>
              <a:rPr lang="en-ID" dirty="0"/>
              <a:t> </a:t>
            </a:r>
            <a:r>
              <a:rPr lang="en-ID" dirty="0" err="1"/>
              <a:t>menegakkan</a:t>
            </a:r>
            <a:r>
              <a:rPr lang="en-ID" dirty="0"/>
              <a:t> </a:t>
            </a:r>
            <a:r>
              <a:rPr lang="en-ID" dirty="0" err="1"/>
              <a:t>sikap</a:t>
            </a:r>
            <a:r>
              <a:rPr lang="en-ID" dirty="0"/>
              <a:t> </a:t>
            </a:r>
            <a:r>
              <a:rPr lang="en-ID" dirty="0" err="1"/>
              <a:t>toleransi</a:t>
            </a:r>
            <a:r>
              <a:rPr lang="en-ID" dirty="0"/>
              <a:t>.</a:t>
            </a:r>
          </a:p>
          <a:p>
            <a:pPr>
              <a:lnSpc>
                <a:spcPct val="150000"/>
              </a:lnSpc>
            </a:pPr>
            <a:endParaRPr lang="en-ID" dirty="0"/>
          </a:p>
          <a:p>
            <a:pPr>
              <a:lnSpc>
                <a:spcPct val="150000"/>
              </a:lnSpc>
            </a:pPr>
            <a:r>
              <a:rPr lang="en-ID" dirty="0" err="1"/>
              <a:t>Sedangkan</a:t>
            </a:r>
            <a:r>
              <a:rPr lang="en-ID" dirty="0"/>
              <a:t> </a:t>
            </a:r>
            <a:r>
              <a:rPr lang="en-ID" dirty="0" err="1"/>
              <a:t>peran</a:t>
            </a:r>
            <a:r>
              <a:rPr lang="en-ID" dirty="0"/>
              <a:t> </a:t>
            </a:r>
            <a:r>
              <a:rPr lang="en-ID" dirty="0" err="1"/>
              <a:t>pemerintah</a:t>
            </a:r>
            <a:r>
              <a:rPr lang="en-ID" dirty="0"/>
              <a:t> </a:t>
            </a:r>
            <a:r>
              <a:rPr lang="en-ID" dirty="0" err="1"/>
              <a:t>sebagai</a:t>
            </a:r>
            <a:r>
              <a:rPr lang="en-ID" dirty="0"/>
              <a:t> </a:t>
            </a:r>
            <a:r>
              <a:rPr lang="en-ID" dirty="0" err="1"/>
              <a:t>pengendali</a:t>
            </a:r>
            <a:r>
              <a:rPr lang="en-ID" dirty="0"/>
              <a:t> </a:t>
            </a:r>
            <a:r>
              <a:rPr lang="en-ID" dirty="0" err="1"/>
              <a:t>regulasi</a:t>
            </a:r>
            <a:r>
              <a:rPr lang="en-ID" dirty="0"/>
              <a:t> </a:t>
            </a:r>
            <a:r>
              <a:rPr lang="en-ID" dirty="0" err="1"/>
              <a:t>berkaitan</a:t>
            </a:r>
            <a:r>
              <a:rPr lang="en-ID" dirty="0"/>
              <a:t> </a:t>
            </a:r>
            <a:r>
              <a:rPr lang="en-ID" dirty="0" err="1"/>
              <a:t>dengan</a:t>
            </a:r>
            <a:r>
              <a:rPr lang="en-ID" dirty="0"/>
              <a:t> </a:t>
            </a:r>
            <a:r>
              <a:rPr lang="en-ID" dirty="0" err="1"/>
              <a:t>menjaga</a:t>
            </a:r>
            <a:r>
              <a:rPr lang="en-ID" dirty="0"/>
              <a:t> </a:t>
            </a:r>
            <a:r>
              <a:rPr lang="en-ID" dirty="0" err="1"/>
              <a:t>tegaknya</a:t>
            </a:r>
            <a:r>
              <a:rPr lang="en-ID" dirty="0"/>
              <a:t> </a:t>
            </a:r>
            <a:r>
              <a:rPr lang="en-ID" dirty="0" err="1"/>
              <a:t>konstitusi</a:t>
            </a:r>
            <a:r>
              <a:rPr lang="en-ID" dirty="0"/>
              <a:t> dan </a:t>
            </a:r>
            <a:r>
              <a:rPr lang="en-ID" dirty="0" err="1"/>
              <a:t>hukum</a:t>
            </a:r>
            <a:r>
              <a:rPr lang="en-ID" dirty="0"/>
              <a:t> </a:t>
            </a:r>
            <a:r>
              <a:rPr lang="en-ID" dirty="0" err="1"/>
              <a:t>selain</a:t>
            </a:r>
            <a:r>
              <a:rPr lang="en-ID" dirty="0"/>
              <a:t> </a:t>
            </a:r>
            <a:r>
              <a:rPr lang="en-ID" dirty="0" err="1"/>
              <a:t>mengembangkan</a:t>
            </a:r>
            <a:r>
              <a:rPr lang="en-ID" dirty="0"/>
              <a:t> program dan </a:t>
            </a:r>
            <a:r>
              <a:rPr lang="en-ID" dirty="0" err="1"/>
              <a:t>kegiatan</a:t>
            </a:r>
            <a:r>
              <a:rPr lang="en-ID" dirty="0"/>
              <a:t> </a:t>
            </a:r>
            <a:r>
              <a:rPr lang="en-ID" dirty="0" err="1"/>
              <a:t>kearah</a:t>
            </a:r>
            <a:r>
              <a:rPr lang="en-ID" dirty="0"/>
              <a:t> </a:t>
            </a:r>
            <a:r>
              <a:rPr lang="en-ID" dirty="0" err="1"/>
              <a:t>perawatan</a:t>
            </a:r>
            <a:r>
              <a:rPr lang="en-ID" dirty="0"/>
              <a:t> </a:t>
            </a:r>
            <a:r>
              <a:rPr lang="en-ID" dirty="0" err="1"/>
              <a:t>kebhinekaan</a:t>
            </a:r>
            <a:r>
              <a:rPr lang="en-ID" dirty="0"/>
              <a:t>.</a:t>
            </a:r>
          </a:p>
        </p:txBody>
      </p:sp>
      <p:pic>
        <p:nvPicPr>
          <p:cNvPr id="4" name="Picture 3">
            <a:extLst>
              <a:ext uri="{FF2B5EF4-FFF2-40B4-BE49-F238E27FC236}">
                <a16:creationId xmlns:a16="http://schemas.microsoft.com/office/drawing/2014/main" id="{171F226E-C227-49B0-A998-21FEFD38B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0365" y="0"/>
            <a:ext cx="1264284" cy="1331663"/>
          </a:xfrm>
          <a:prstGeom prst="rect">
            <a:avLst/>
          </a:prstGeom>
        </p:spPr>
      </p:pic>
    </p:spTree>
    <p:extLst>
      <p:ext uri="{BB962C8B-B14F-4D97-AF65-F5344CB8AC3E}">
        <p14:creationId xmlns:p14="http://schemas.microsoft.com/office/powerpoint/2010/main" val="202357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7D4F0-BE7B-4A77-9053-7E3D7652D6F2}"/>
              </a:ext>
            </a:extLst>
          </p:cNvPr>
          <p:cNvSpPr/>
          <p:nvPr/>
        </p:nvSpPr>
        <p:spPr>
          <a:xfrm>
            <a:off x="2352833" y="2967335"/>
            <a:ext cx="7486345" cy="923330"/>
          </a:xfrm>
          <a:prstGeom prst="rect">
            <a:avLst/>
          </a:prstGeom>
          <a:noFill/>
        </p:spPr>
        <p:txBody>
          <a:bodyPr wrap="none" lIns="91440" tIns="45720" rIns="91440" bIns="45720">
            <a:spAutoFit/>
          </a:bodyPr>
          <a:lstStyle/>
          <a:p>
            <a:pPr algn="ctr"/>
            <a:r>
              <a:rPr lang="en-US" sz="5400" b="1" dirty="0" err="1">
                <a:ln w="12700">
                  <a:solidFill>
                    <a:schemeClr val="accent1"/>
                  </a:solidFill>
                  <a:prstDash val="solid"/>
                </a:ln>
                <a:solidFill>
                  <a:srgbClr val="FFFF00"/>
                </a:solidFill>
                <a:effectLst>
                  <a:outerShdw dist="38100" dir="2640000" algn="bl" rotWithShape="0">
                    <a:schemeClr val="accent1"/>
                  </a:outerShdw>
                </a:effectLst>
              </a:rPr>
              <a:t>Sekian</a:t>
            </a:r>
            <a:r>
              <a:rPr lang="en-US" sz="5400" b="1" dirty="0">
                <a:ln w="12700">
                  <a:solidFill>
                    <a:schemeClr val="accent1"/>
                  </a:solidFill>
                  <a:prstDash val="solid"/>
                </a:ln>
                <a:solidFill>
                  <a:srgbClr val="FFFF00"/>
                </a:solidFill>
                <a:effectLst>
                  <a:outerShdw dist="38100" dir="2640000" algn="bl" rotWithShape="0">
                    <a:schemeClr val="accent1"/>
                  </a:outerShdw>
                </a:effectLst>
              </a:rPr>
              <a:t> &amp; </a:t>
            </a:r>
            <a:r>
              <a:rPr lang="en-US" sz="5400" b="1" dirty="0" err="1">
                <a:ln w="12700">
                  <a:solidFill>
                    <a:schemeClr val="accent1"/>
                  </a:solidFill>
                  <a:prstDash val="solid"/>
                </a:ln>
                <a:solidFill>
                  <a:srgbClr val="FFFF00"/>
                </a:solidFill>
                <a:effectLst>
                  <a:outerShdw dist="38100" dir="2640000" algn="bl" rotWithShape="0">
                    <a:schemeClr val="accent1"/>
                  </a:outerShdw>
                </a:effectLst>
              </a:rPr>
              <a:t>Terima</a:t>
            </a:r>
            <a:r>
              <a:rPr lang="en-US" sz="5400" b="1" dirty="0">
                <a:ln w="12700">
                  <a:solidFill>
                    <a:schemeClr val="accent1"/>
                  </a:solidFill>
                  <a:prstDash val="solid"/>
                </a:ln>
                <a:solidFill>
                  <a:srgbClr val="FFFF00"/>
                </a:solidFill>
                <a:effectLst>
                  <a:outerShdw dist="38100" dir="2640000" algn="bl" rotWithShape="0">
                    <a:schemeClr val="accent1"/>
                  </a:outerShdw>
                </a:effectLst>
              </a:rPr>
              <a:t> Kasih</a:t>
            </a:r>
            <a:endParaRPr lang="en-US" sz="5400" b="1" cap="none" spc="0" dirty="0">
              <a:ln w="12700">
                <a:solidFill>
                  <a:schemeClr val="accent1"/>
                </a:solidFill>
                <a:prstDash val="solid"/>
              </a:ln>
              <a:solidFill>
                <a:srgbClr val="FFFF00"/>
              </a:solidFill>
              <a:effectLst>
                <a:outerShdw dist="38100" dir="2640000" algn="bl" rotWithShape="0">
                  <a:schemeClr val="accent1"/>
                </a:outerShdw>
              </a:effectLst>
            </a:endParaRPr>
          </a:p>
        </p:txBody>
      </p:sp>
      <p:pic>
        <p:nvPicPr>
          <p:cNvPr id="4" name="Picture 3">
            <a:extLst>
              <a:ext uri="{FF2B5EF4-FFF2-40B4-BE49-F238E27FC236}">
                <a16:creationId xmlns:a16="http://schemas.microsoft.com/office/drawing/2014/main" id="{FB5DE1E5-2C0A-4F56-9D2D-93D93548F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909" y="0"/>
            <a:ext cx="1329329" cy="1400175"/>
          </a:xfrm>
          <a:prstGeom prst="rect">
            <a:avLst/>
          </a:prstGeom>
        </p:spPr>
      </p:pic>
    </p:spTree>
    <p:extLst>
      <p:ext uri="{BB962C8B-B14F-4D97-AF65-F5344CB8AC3E}">
        <p14:creationId xmlns:p14="http://schemas.microsoft.com/office/powerpoint/2010/main" val="74413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3A2FE3-E803-4364-A836-6143A6EDB1E2}"/>
              </a:ext>
            </a:extLst>
          </p:cNvPr>
          <p:cNvSpPr/>
          <p:nvPr/>
        </p:nvSpPr>
        <p:spPr>
          <a:xfrm>
            <a:off x="1223962" y="1443841"/>
            <a:ext cx="9286875" cy="3693319"/>
          </a:xfrm>
          <a:prstGeom prst="rect">
            <a:avLst/>
          </a:prstGeom>
          <a:noFill/>
        </p:spPr>
        <p:txBody>
          <a:bodyPr wrap="square" lIns="91440" tIns="45720" rIns="91440" bIns="45720">
            <a:spAutoFit/>
          </a:bodyPr>
          <a:lstStyle/>
          <a:p>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Nama				: Hifzon Djambek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D,S.Ag</a:t>
            </a:r>
            <a:endPar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Tempat</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Tgl</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Lahir</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Situjuh</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Batur,31 Mei 1977</a:t>
            </a:r>
          </a:p>
          <a:p>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Agama				: Islam</a:t>
            </a:r>
          </a:p>
          <a:p>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Suku</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Minangkabau</a:t>
            </a:r>
            <a:endPar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Pendidikan			: SD – SLTA di Kota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Payakumbuh</a:t>
            </a:r>
            <a:endPar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S1 </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di </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UIN Imam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Bonjol</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Padang</a:t>
            </a:r>
          </a:p>
          <a:p>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Pekerjaan</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Independent Surveyor/Inspector</a:t>
            </a:r>
            <a:endPar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Organisasi</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Sekretaris</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FPK Kota Surabaya</a:t>
            </a:r>
          </a:p>
          <a:p>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Sekretaris</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Umum</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GEBU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Minang</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Jawa</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Timur</a:t>
            </a:r>
          </a:p>
          <a:p>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Ketua</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Umum</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DPP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Ikatan</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Alumni MAN 2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Payakumbuh</a:t>
            </a:r>
            <a:endPar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Sekretaris</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Pembina Yayasan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Peduli</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Nagari </a:t>
            </a:r>
          </a:p>
          <a:p>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Ketua</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Umum</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Alumni </a:t>
            </a:r>
            <a:r>
              <a:rPr lang="en-US" b="1" cap="none" spc="0"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MTsN</a:t>
            </a:r>
            <a:r>
              <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a:t>
            </a:r>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5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Limapuluhkota</a:t>
            </a:r>
            <a:endPar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a:p>
            <a:r>
              <a:rPr lang="en-US" b="1"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					: </a:t>
            </a:r>
            <a:r>
              <a:rPr lang="en-US" b="1" dirty="0" err="1">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rPr>
              <a:t>Dll</a:t>
            </a:r>
            <a:endParaRPr lang="en-US" b="1" cap="none" spc="0" dirty="0">
              <a:ln w="9525">
                <a:solidFill>
                  <a:schemeClr val="bg1"/>
                </a:solidFill>
                <a:prstDash val="solid"/>
              </a:ln>
              <a:effectLst>
                <a:outerShdw blurRad="12700" dist="38100" dir="2700000" algn="tl" rotWithShape="0">
                  <a:schemeClr val="bg1">
                    <a:lumMod val="50000"/>
                  </a:schemeClr>
                </a:outerShdw>
              </a:effectLst>
              <a:latin typeface="Franklin Gothic Heavy" panose="020B0903020102020204" pitchFamily="34" charset="0"/>
              <a:ea typeface="Microsoft YaHei" panose="020B0503020204020204" pitchFamily="34" charset="-122"/>
            </a:endParaRPr>
          </a:p>
        </p:txBody>
      </p:sp>
      <p:pic>
        <p:nvPicPr>
          <p:cNvPr id="6" name="Picture 5">
            <a:extLst>
              <a:ext uri="{FF2B5EF4-FFF2-40B4-BE49-F238E27FC236}">
                <a16:creationId xmlns:a16="http://schemas.microsoft.com/office/drawing/2014/main" id="{5AE564F3-4A4C-4269-9E99-6A5718426E81}"/>
              </a:ext>
            </a:extLst>
          </p:cNvPr>
          <p:cNvPicPr>
            <a:picLocks noChangeAspect="1"/>
          </p:cNvPicPr>
          <p:nvPr/>
        </p:nvPicPr>
        <p:blipFill rotWithShape="1">
          <a:blip r:embed="rId2">
            <a:extLst>
              <a:ext uri="{28A0092B-C50C-407E-A947-70E740481C1C}">
                <a14:useLocalDpi xmlns:a14="http://schemas.microsoft.com/office/drawing/2010/main" val="0"/>
              </a:ext>
            </a:extLst>
          </a:blip>
          <a:srcRect l="14046" t="21274" r="17725" b="-3376"/>
          <a:stretch/>
        </p:blipFill>
        <p:spPr>
          <a:xfrm>
            <a:off x="9532652" y="2333685"/>
            <a:ext cx="2530761" cy="4524315"/>
          </a:xfrm>
          <a:prstGeom prst="rect">
            <a:avLst/>
          </a:prstGeom>
        </p:spPr>
      </p:pic>
      <p:pic>
        <p:nvPicPr>
          <p:cNvPr id="4" name="Picture 3">
            <a:extLst>
              <a:ext uri="{FF2B5EF4-FFF2-40B4-BE49-F238E27FC236}">
                <a16:creationId xmlns:a16="http://schemas.microsoft.com/office/drawing/2014/main" id="{5373BD2A-DD15-41BF-A225-DD389EFBA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91" y="0"/>
            <a:ext cx="1735482" cy="1827974"/>
          </a:xfrm>
          <a:prstGeom prst="rect">
            <a:avLst/>
          </a:prstGeom>
        </p:spPr>
      </p:pic>
    </p:spTree>
    <p:extLst>
      <p:ext uri="{BB962C8B-B14F-4D97-AF65-F5344CB8AC3E}">
        <p14:creationId xmlns:p14="http://schemas.microsoft.com/office/powerpoint/2010/main" val="53851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2A921-0AA7-443D-B7DA-A1B3E6106BE8}"/>
              </a:ext>
            </a:extLst>
          </p:cNvPr>
          <p:cNvSpPr/>
          <p:nvPr/>
        </p:nvSpPr>
        <p:spPr>
          <a:xfrm>
            <a:off x="1961002" y="1315453"/>
            <a:ext cx="7920936" cy="392159"/>
          </a:xfrm>
          <a:prstGeom prst="rect">
            <a:avLst/>
          </a:prstGeom>
        </p:spPr>
        <p:txBody>
          <a:bodyPr wrap="square">
            <a:spAutoFit/>
          </a:bodyPr>
          <a:lstStyle/>
          <a:p>
            <a:pPr marL="540385" lvl="0" algn="ctr">
              <a:lnSpc>
                <a:spcPct val="115000"/>
              </a:lnSpc>
              <a:spcAft>
                <a:spcPts val="800"/>
              </a:spcAft>
            </a:pPr>
            <a:endParaRPr lang="en-ID"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AF8C196-028D-4882-AE7F-226272BEB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399" y="0"/>
            <a:ext cx="1550525" cy="1633159"/>
          </a:xfrm>
          <a:prstGeom prst="rect">
            <a:avLst/>
          </a:prstGeom>
        </p:spPr>
      </p:pic>
      <p:sp>
        <p:nvSpPr>
          <p:cNvPr id="3" name="Rectangle 2">
            <a:extLst>
              <a:ext uri="{FF2B5EF4-FFF2-40B4-BE49-F238E27FC236}">
                <a16:creationId xmlns:a16="http://schemas.microsoft.com/office/drawing/2014/main" id="{A15C8DA8-6B3C-440A-B609-35FB891EDB55}"/>
              </a:ext>
            </a:extLst>
          </p:cNvPr>
          <p:cNvSpPr/>
          <p:nvPr/>
        </p:nvSpPr>
        <p:spPr>
          <a:xfrm>
            <a:off x="1961002" y="1061659"/>
            <a:ext cx="7176838" cy="4194674"/>
          </a:xfrm>
          <a:prstGeom prst="rect">
            <a:avLst/>
          </a:prstGeom>
        </p:spPr>
        <p:txBody>
          <a:bodyPr wrap="square">
            <a:spAutoFit/>
          </a:bodyPr>
          <a:lstStyle/>
          <a:p>
            <a:pPr>
              <a:lnSpc>
                <a:spcPct val="150000"/>
              </a:lnSpc>
            </a:pPr>
            <a:r>
              <a:rPr lang="en-ID" dirty="0"/>
              <a:t>Indonesia </a:t>
            </a:r>
            <a:r>
              <a:rPr lang="en-ID" dirty="0" err="1"/>
              <a:t>adalah</a:t>
            </a:r>
            <a:r>
              <a:rPr lang="en-ID" dirty="0"/>
              <a:t> negara </a:t>
            </a:r>
            <a:r>
              <a:rPr lang="en-ID" dirty="0" err="1"/>
              <a:t>dengan</a:t>
            </a:r>
            <a:r>
              <a:rPr lang="en-ID" dirty="0"/>
              <a:t> </a:t>
            </a:r>
            <a:r>
              <a:rPr lang="en-ID" dirty="0" err="1"/>
              <a:t>sejuta</a:t>
            </a:r>
            <a:r>
              <a:rPr lang="en-ID" dirty="0"/>
              <a:t> </a:t>
            </a:r>
            <a:r>
              <a:rPr lang="en-ID" dirty="0" err="1"/>
              <a:t>keberagaman</a:t>
            </a:r>
            <a:r>
              <a:rPr lang="en-ID" dirty="0"/>
              <a:t>. </a:t>
            </a:r>
            <a:r>
              <a:rPr lang="en-ID" dirty="0" err="1"/>
              <a:t>Keberagaman</a:t>
            </a:r>
            <a:r>
              <a:rPr lang="en-ID" dirty="0"/>
              <a:t> yang </a:t>
            </a:r>
            <a:r>
              <a:rPr lang="en-ID" dirty="0" err="1"/>
              <a:t>ada</a:t>
            </a:r>
            <a:r>
              <a:rPr lang="en-ID" dirty="0"/>
              <a:t> </a:t>
            </a:r>
            <a:r>
              <a:rPr lang="en-ID" dirty="0" err="1"/>
              <a:t>telah</a:t>
            </a:r>
            <a:r>
              <a:rPr lang="en-ID" dirty="0"/>
              <a:t> </a:t>
            </a:r>
            <a:r>
              <a:rPr lang="en-ID" dirty="0" err="1"/>
              <a:t>menjadi</a:t>
            </a:r>
            <a:r>
              <a:rPr lang="en-ID" dirty="0"/>
              <a:t> </a:t>
            </a:r>
            <a:r>
              <a:rPr lang="en-ID" dirty="0" err="1"/>
              <a:t>simbol</a:t>
            </a:r>
            <a:r>
              <a:rPr lang="en-ID" dirty="0"/>
              <a:t> </a:t>
            </a:r>
            <a:r>
              <a:rPr lang="en-ID" dirty="0" err="1"/>
              <a:t>persatuan</a:t>
            </a:r>
            <a:r>
              <a:rPr lang="en-ID" dirty="0"/>
              <a:t> dan </a:t>
            </a:r>
            <a:r>
              <a:rPr lang="en-ID" dirty="0" err="1"/>
              <a:t>dikemas</a:t>
            </a:r>
            <a:r>
              <a:rPr lang="en-ID" dirty="0"/>
              <a:t> </a:t>
            </a:r>
            <a:r>
              <a:rPr lang="en-ID" dirty="0" err="1"/>
              <a:t>dalam</a:t>
            </a:r>
            <a:r>
              <a:rPr lang="en-ID" dirty="0"/>
              <a:t> </a:t>
            </a:r>
            <a:r>
              <a:rPr lang="en-ID" dirty="0" err="1"/>
              <a:t>bingkai</a:t>
            </a:r>
            <a:r>
              <a:rPr lang="en-ID" dirty="0"/>
              <a:t> </a:t>
            </a:r>
            <a:r>
              <a:rPr lang="en-ID" dirty="0" err="1"/>
              <a:t>Bhinneka</a:t>
            </a:r>
            <a:r>
              <a:rPr lang="en-ID" dirty="0"/>
              <a:t> Tunggal </a:t>
            </a:r>
            <a:r>
              <a:rPr lang="en-ID" dirty="0" err="1"/>
              <a:t>Ika</a:t>
            </a:r>
            <a:r>
              <a:rPr lang="en-ID" dirty="0"/>
              <a:t>. </a:t>
            </a:r>
          </a:p>
          <a:p>
            <a:pPr>
              <a:lnSpc>
                <a:spcPct val="150000"/>
              </a:lnSpc>
            </a:pPr>
            <a:endParaRPr lang="en-ID" dirty="0">
              <a:latin typeface="Arial" panose="020B0604020202020204" pitchFamily="34" charset="0"/>
              <a:cs typeface="Arial" panose="020B0604020202020204" pitchFamily="34" charset="0"/>
            </a:endParaRPr>
          </a:p>
          <a:p>
            <a:pPr>
              <a:lnSpc>
                <a:spcPct val="150000"/>
              </a:lnSpc>
            </a:pPr>
            <a:r>
              <a:rPr lang="en-ID" dirty="0" err="1"/>
              <a:t>Perbedaan</a:t>
            </a:r>
            <a:r>
              <a:rPr lang="en-ID" dirty="0"/>
              <a:t> dan </a:t>
            </a:r>
            <a:r>
              <a:rPr lang="en-ID" dirty="0" err="1"/>
              <a:t>keberagaman</a:t>
            </a:r>
            <a:r>
              <a:rPr lang="en-ID" dirty="0"/>
              <a:t> yang </a:t>
            </a:r>
            <a:r>
              <a:rPr lang="en-ID" dirty="0" err="1"/>
              <a:t>ada</a:t>
            </a:r>
            <a:r>
              <a:rPr lang="en-ID" dirty="0"/>
              <a:t> </a:t>
            </a:r>
            <a:r>
              <a:rPr lang="en-ID" dirty="0" err="1"/>
              <a:t>seharusnya</a:t>
            </a:r>
            <a:r>
              <a:rPr lang="en-ID" dirty="0"/>
              <a:t> </a:t>
            </a:r>
            <a:r>
              <a:rPr lang="en-ID" dirty="0" err="1"/>
              <a:t>membuat</a:t>
            </a:r>
            <a:r>
              <a:rPr lang="en-ID" dirty="0"/>
              <a:t> Indonesia </a:t>
            </a:r>
            <a:r>
              <a:rPr lang="en-ID" dirty="0" err="1"/>
              <a:t>menjadi</a:t>
            </a:r>
            <a:r>
              <a:rPr lang="en-ID" dirty="0"/>
              <a:t> </a:t>
            </a:r>
            <a:r>
              <a:rPr lang="en-ID" dirty="0" err="1"/>
              <a:t>indah</a:t>
            </a:r>
            <a:r>
              <a:rPr lang="en-ID" dirty="0"/>
              <a:t> </a:t>
            </a:r>
            <a:r>
              <a:rPr lang="en-ID" dirty="0" err="1"/>
              <a:t>karena</a:t>
            </a:r>
            <a:r>
              <a:rPr lang="en-ID" dirty="0"/>
              <a:t> </a:t>
            </a:r>
            <a:r>
              <a:rPr lang="en-ID" dirty="0" err="1"/>
              <a:t>lebih</a:t>
            </a:r>
            <a:r>
              <a:rPr lang="en-ID" dirty="0"/>
              <a:t> “</a:t>
            </a:r>
            <a:r>
              <a:rPr lang="en-ID" dirty="0" err="1"/>
              <a:t>berwarna</a:t>
            </a:r>
            <a:r>
              <a:rPr lang="en-ID" dirty="0"/>
              <a:t>”.</a:t>
            </a:r>
          </a:p>
          <a:p>
            <a:pPr>
              <a:lnSpc>
                <a:spcPct val="150000"/>
              </a:lnSpc>
            </a:pPr>
            <a:endParaRPr lang="en-ID" dirty="0"/>
          </a:p>
          <a:p>
            <a:pPr>
              <a:lnSpc>
                <a:spcPct val="150000"/>
              </a:lnSpc>
            </a:pPr>
            <a:r>
              <a:rPr lang="en-ID" dirty="0" err="1"/>
              <a:t>Perbedaan</a:t>
            </a:r>
            <a:r>
              <a:rPr lang="en-ID" dirty="0"/>
              <a:t> </a:t>
            </a:r>
            <a:r>
              <a:rPr lang="en-ID" dirty="0" err="1"/>
              <a:t>itu</a:t>
            </a:r>
            <a:r>
              <a:rPr lang="en-ID" dirty="0"/>
              <a:t> </a:t>
            </a:r>
            <a:r>
              <a:rPr lang="en-ID" dirty="0" err="1"/>
              <a:t>sesungguhnya</a:t>
            </a:r>
            <a:r>
              <a:rPr lang="en-ID" dirty="0"/>
              <a:t> </a:t>
            </a:r>
            <a:r>
              <a:rPr lang="en-ID" dirty="0" err="1"/>
              <a:t>merupakan</a:t>
            </a:r>
            <a:r>
              <a:rPr lang="en-ID" dirty="0"/>
              <a:t> </a:t>
            </a:r>
            <a:r>
              <a:rPr lang="en-ID" dirty="0" err="1"/>
              <a:t>kekayaan</a:t>
            </a:r>
            <a:r>
              <a:rPr lang="en-ID" dirty="0"/>
              <a:t> yang </a:t>
            </a:r>
            <a:r>
              <a:rPr lang="en-ID" dirty="0" err="1"/>
              <a:t>seringkali</a:t>
            </a:r>
            <a:r>
              <a:rPr lang="en-ID" dirty="0"/>
              <a:t> </a:t>
            </a:r>
            <a:r>
              <a:rPr lang="en-ID" dirty="0" err="1"/>
              <a:t>disebut</a:t>
            </a:r>
            <a:r>
              <a:rPr lang="en-ID" dirty="0"/>
              <a:t> </a:t>
            </a:r>
            <a:r>
              <a:rPr lang="en-ID" dirty="0" err="1"/>
              <a:t>rahmat</a:t>
            </a:r>
            <a:r>
              <a:rPr lang="en-ID" dirty="0"/>
              <a:t>. </a:t>
            </a:r>
            <a:r>
              <a:rPr lang="en-ID" dirty="0" err="1"/>
              <a:t>Perbedaan</a:t>
            </a:r>
            <a:r>
              <a:rPr lang="en-ID" dirty="0"/>
              <a:t> </a:t>
            </a:r>
            <a:r>
              <a:rPr lang="en-ID" dirty="0" err="1"/>
              <a:t>tersebut</a:t>
            </a:r>
            <a:r>
              <a:rPr lang="en-ID" dirty="0"/>
              <a:t> </a:t>
            </a:r>
            <a:r>
              <a:rPr lang="en-ID" dirty="0" err="1"/>
              <a:t>dapat</a:t>
            </a:r>
            <a:r>
              <a:rPr lang="en-ID" dirty="0"/>
              <a:t> </a:t>
            </a:r>
            <a:r>
              <a:rPr lang="en-ID" dirty="0" err="1"/>
              <a:t>menjadi</a:t>
            </a:r>
            <a:r>
              <a:rPr lang="en-ID" dirty="0"/>
              <a:t> </a:t>
            </a:r>
            <a:r>
              <a:rPr lang="en-ID" dirty="0" err="1"/>
              <a:t>kekuatan</a:t>
            </a:r>
            <a:r>
              <a:rPr lang="en-ID" dirty="0"/>
              <a:t> </a:t>
            </a:r>
            <a:r>
              <a:rPr lang="en-ID" dirty="0" err="1"/>
              <a:t>luar</a:t>
            </a:r>
            <a:r>
              <a:rPr lang="en-ID" dirty="0"/>
              <a:t> </a:t>
            </a:r>
            <a:r>
              <a:rPr lang="en-ID" dirty="0" err="1"/>
              <a:t>biasa</a:t>
            </a:r>
            <a:r>
              <a:rPr lang="en-ID" dirty="0"/>
              <a:t> </a:t>
            </a:r>
            <a:r>
              <a:rPr lang="en-ID" dirty="0" err="1"/>
              <a:t>jika</a:t>
            </a:r>
            <a:r>
              <a:rPr lang="en-ID" dirty="0"/>
              <a:t> </a:t>
            </a:r>
            <a:r>
              <a:rPr lang="en-ID" dirty="0" err="1"/>
              <a:t>dikelola</a:t>
            </a:r>
            <a:r>
              <a:rPr lang="en-ID" dirty="0"/>
              <a:t> </a:t>
            </a:r>
            <a:r>
              <a:rPr lang="en-ID" dirty="0" err="1"/>
              <a:t>dengan</a:t>
            </a:r>
            <a:r>
              <a:rPr lang="en-ID" dirty="0"/>
              <a:t> </a:t>
            </a:r>
            <a:r>
              <a:rPr lang="en-ID" dirty="0" err="1"/>
              <a:t>sebaik</a:t>
            </a:r>
            <a:r>
              <a:rPr lang="en-ID" dirty="0"/>
              <a:t> </a:t>
            </a:r>
            <a:r>
              <a:rPr lang="en-ID" dirty="0" err="1"/>
              <a:t>baiknya</a:t>
            </a:r>
            <a:endParaRPr lang="en-ID" dirty="0"/>
          </a:p>
        </p:txBody>
      </p:sp>
    </p:spTree>
    <p:extLst>
      <p:ext uri="{BB962C8B-B14F-4D97-AF65-F5344CB8AC3E}">
        <p14:creationId xmlns:p14="http://schemas.microsoft.com/office/powerpoint/2010/main" val="7444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1946F3-4ED8-4031-B336-1482021F7314}"/>
              </a:ext>
            </a:extLst>
          </p:cNvPr>
          <p:cNvSpPr/>
          <p:nvPr/>
        </p:nvSpPr>
        <p:spPr>
          <a:xfrm>
            <a:off x="1876927" y="1844842"/>
            <a:ext cx="8292670" cy="4317336"/>
          </a:xfrm>
          <a:prstGeom prst="rect">
            <a:avLst/>
          </a:prstGeom>
        </p:spPr>
        <p:txBody>
          <a:bodyPr wrap="square">
            <a:spAutoFit/>
          </a:bodyPr>
          <a:lstStyle/>
          <a:p>
            <a:pPr lvl="0" algn="just">
              <a:lnSpc>
                <a:spcPct val="150000"/>
              </a:lnSpc>
              <a:spcAft>
                <a:spcPts val="0"/>
              </a:spcAft>
              <a:tabLst>
                <a:tab pos="457200" algn="l"/>
              </a:tabLst>
            </a:pPr>
            <a:r>
              <a:rPr lang="en-ID" dirty="0" err="1">
                <a:latin typeface="Arial" panose="020B0604020202020204" pitchFamily="34" charset="0"/>
                <a:ea typeface="Calibri" panose="020F0502020204030204" pitchFamily="34" charset="0"/>
                <a:cs typeface="Arial" panose="020B0604020202020204" pitchFamily="34" charset="0"/>
              </a:rPr>
              <a:t>Sebagai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warga</a:t>
            </a:r>
            <a:r>
              <a:rPr lang="en-ID" dirty="0">
                <a:latin typeface="Arial" panose="020B0604020202020204" pitchFamily="34" charset="0"/>
                <a:ea typeface="Calibri" panose="020F0502020204030204" pitchFamily="34" charset="0"/>
                <a:cs typeface="Arial" panose="020B0604020202020204" pitchFamily="34" charset="0"/>
              </a:rPr>
              <a:t> negara yang </a:t>
            </a:r>
            <a:r>
              <a:rPr lang="en-ID" dirty="0" err="1">
                <a:latin typeface="Arial" panose="020B0604020202020204" pitchFamily="34" charset="0"/>
                <a:ea typeface="Calibri" panose="020F0502020204030204" pitchFamily="34" charset="0"/>
                <a:cs typeface="Arial" panose="020B0604020202020204" pitchFamily="34" charset="0"/>
              </a:rPr>
              <a:t>baik</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kita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harus</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tetap</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menjaga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persatuan</a:t>
            </a:r>
            <a:r>
              <a:rPr lang="en-ID" dirty="0">
                <a:latin typeface="Arial" panose="020B0604020202020204" pitchFamily="34" charset="0"/>
                <a:ea typeface="Calibri" panose="020F0502020204030204" pitchFamily="34" charset="0"/>
                <a:cs typeface="Arial" panose="020B0604020202020204" pitchFamily="34" charset="0"/>
              </a:rPr>
              <a:t> dan </a:t>
            </a:r>
            <a:r>
              <a:rPr lang="en-ID" dirty="0" err="1">
                <a:latin typeface="Arial" panose="020B0604020202020204" pitchFamily="34" charset="0"/>
                <a:ea typeface="Calibri" panose="020F0502020204030204" pitchFamily="34" charset="0"/>
                <a:cs typeface="Arial" panose="020B0604020202020204" pitchFamily="34" charset="0"/>
              </a:rPr>
              <a:t>kesatuan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dengan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menganut</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paham</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toleransi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Jangan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sampai</a:t>
            </a:r>
            <a:r>
              <a:rPr lang="en-ID" dirty="0">
                <a:latin typeface="Arial" panose="020B0604020202020204" pitchFamily="34" charset="0"/>
                <a:ea typeface="Calibri" panose="020F0502020204030204" pitchFamily="34" charset="0"/>
                <a:cs typeface="Arial" panose="020B0604020202020204" pitchFamily="34" charset="0"/>
              </a:rPr>
              <a:t> Indonesia </a:t>
            </a:r>
            <a:r>
              <a:rPr lang="en-ID" dirty="0" err="1">
                <a:latin typeface="Arial" panose="020B0604020202020204" pitchFamily="34" charset="0"/>
                <a:ea typeface="Calibri" panose="020F0502020204030204" pitchFamily="34" charset="0"/>
                <a:cs typeface="Arial" panose="020B0604020202020204" pitchFamily="34" charset="0"/>
              </a:rPr>
              <a:t>terpecah-belah</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akibat</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isu-isu</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negatif</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Ingat</a:t>
            </a:r>
            <a:r>
              <a:rPr lang="en-ID" dirty="0">
                <a:latin typeface="Arial" panose="020B0604020202020204" pitchFamily="34" charset="0"/>
                <a:ea typeface="Calibri" panose="020F0502020204030204" pitchFamily="34" charset="0"/>
                <a:cs typeface="Arial" panose="020B0604020202020204" pitchFamily="34" charset="0"/>
              </a:rPr>
              <a:t> kata </a:t>
            </a:r>
            <a:r>
              <a:rPr lang="en-ID" dirty="0" err="1">
                <a:latin typeface="Arial" panose="020B0604020202020204" pitchFamily="34" charset="0"/>
                <a:ea typeface="Calibri" panose="020F0502020204030204" pitchFamily="34" charset="0"/>
                <a:cs typeface="Arial" panose="020B0604020202020204" pitchFamily="34" charset="0"/>
              </a:rPr>
              <a:t>pepatah</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bersatu</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kita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teguh</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bercerai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kita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runtuh</a:t>
            </a:r>
            <a:r>
              <a:rPr lang="en-ID" dirty="0">
                <a:latin typeface="Arial" panose="020B0604020202020204" pitchFamily="34" charset="0"/>
                <a:ea typeface="Calibri" panose="020F0502020204030204" pitchFamily="34" charset="0"/>
                <a:cs typeface="Arial" panose="020B0604020202020204" pitchFamily="34" charset="0"/>
              </a:rPr>
              <a:t>.”</a:t>
            </a:r>
            <a:r>
              <a:rPr lang="en-ID" dirty="0" err="1">
                <a:latin typeface="Arial" panose="020B0604020202020204" pitchFamily="34" charset="0"/>
                <a:ea typeface="Calibri" panose="020F0502020204030204" pitchFamily="34" charset="0"/>
                <a:cs typeface="Arial" panose="020B0604020202020204" pitchFamily="34" charset="0"/>
              </a:rPr>
              <a:t>Bentuk</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di Indonesia </a:t>
            </a:r>
            <a:r>
              <a:rPr lang="en-ID" dirty="0" err="1">
                <a:latin typeface="Arial" panose="020B0604020202020204" pitchFamily="34" charset="0"/>
                <a:ea typeface="Calibri" panose="020F0502020204030204" pitchFamily="34" charset="0"/>
                <a:cs typeface="Arial" panose="020B0604020202020204" pitchFamily="34" charset="0"/>
              </a:rPr>
              <a:t>adalah</a:t>
            </a:r>
            <a:r>
              <a:rPr lang="en-ID" dirty="0">
                <a:latin typeface="Arial" panose="020B0604020202020204" pitchFamily="34" charset="0"/>
                <a:ea typeface="Calibri" panose="020F0502020204030204" pitchFamily="34" charset="0"/>
                <a:cs typeface="Arial" panose="020B0604020202020204" pitchFamily="34" charset="0"/>
              </a:rPr>
              <a:t> negara yang kaya, </a:t>
            </a:r>
            <a:r>
              <a:rPr lang="en-ID" dirty="0" err="1">
                <a:latin typeface="Arial" panose="020B0604020202020204" pitchFamily="34" charset="0"/>
                <a:ea typeface="Calibri" panose="020F0502020204030204" pitchFamily="34" charset="0"/>
                <a:cs typeface="Arial" panose="020B0604020202020204" pitchFamily="34" charset="0"/>
              </a:rPr>
              <a:t>baik</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dari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segi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sumber</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daya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alam</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maupun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keberagamannya</a:t>
            </a:r>
            <a:r>
              <a:rPr lang="en-ID" dirty="0">
                <a:latin typeface="Arial" panose="020B0604020202020204" pitchFamily="34" charset="0"/>
                <a:ea typeface="Calibri" panose="020F0502020204030204" pitchFamily="34" charset="0"/>
                <a:cs typeface="Arial" panose="020B0604020202020204" pitchFamily="34" charset="0"/>
              </a:rPr>
              <a:t>. Ada </a:t>
            </a:r>
            <a:r>
              <a:rPr lang="en-ID" dirty="0" err="1">
                <a:latin typeface="Arial" panose="020B0604020202020204" pitchFamily="34" charset="0"/>
                <a:ea typeface="Calibri" panose="020F0502020204030204" pitchFamily="34" charset="0"/>
                <a:cs typeface="Arial" panose="020B0604020202020204" pitchFamily="34" charset="0"/>
              </a:rPr>
              <a:t>beberapa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bentuk</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di Indonesia, </a:t>
            </a:r>
            <a:r>
              <a:rPr lang="en-ID" dirty="0" err="1">
                <a:latin typeface="Arial" panose="020B0604020202020204" pitchFamily="34" charset="0"/>
                <a:ea typeface="Calibri" panose="020F0502020204030204" pitchFamily="34" charset="0"/>
                <a:cs typeface="Arial" panose="020B0604020202020204" pitchFamily="34" charset="0"/>
              </a:rPr>
              <a:t>mulai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dari</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suku</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agama,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ras</a:t>
            </a:r>
            <a:r>
              <a:rPr lang="en-ID" dirty="0">
                <a:latin typeface="Arial" panose="020B0604020202020204" pitchFamily="34" charset="0"/>
                <a:ea typeface="Calibri" panose="020F0502020204030204" pitchFamily="34" charset="0"/>
                <a:cs typeface="Arial" panose="020B0604020202020204" pitchFamily="34" charset="0"/>
              </a:rPr>
              <a:t>, dan juga </a:t>
            </a:r>
            <a:r>
              <a:rPr lang="en-ID" dirty="0" err="1">
                <a:latin typeface="Arial" panose="020B0604020202020204" pitchFamily="34" charset="0"/>
                <a:ea typeface="Calibri" panose="020F0502020204030204" pitchFamily="34" charset="0"/>
                <a:cs typeface="Arial" panose="020B0604020202020204" pitchFamily="34" charset="0"/>
              </a:rPr>
              <a:t>keberagaman</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anggota</a:t>
            </a:r>
            <a:r>
              <a:rPr lang="en-ID" dirty="0">
                <a:latin typeface="Arial" panose="020B0604020202020204" pitchFamily="34" charset="0"/>
                <a:ea typeface="Calibri" panose="020F0502020204030204" pitchFamily="34" charset="0"/>
                <a:cs typeface="Arial" panose="020B0604020202020204" pitchFamily="34" charset="0"/>
              </a:rPr>
              <a:t> </a:t>
            </a:r>
            <a:r>
              <a:rPr lang="en-ID" dirty="0" err="1">
                <a:latin typeface="Arial" panose="020B0604020202020204" pitchFamily="34" charset="0"/>
                <a:ea typeface="Calibri" panose="020F0502020204030204" pitchFamily="34" charset="0"/>
                <a:cs typeface="Arial" panose="020B0604020202020204" pitchFamily="34" charset="0"/>
              </a:rPr>
              <a:t>golongan</a:t>
            </a:r>
            <a:r>
              <a:rPr lang="en-ID" dirty="0">
                <a:latin typeface="Arial" panose="020B0604020202020204" pitchFamily="34" charset="0"/>
                <a:ea typeface="Calibri" panose="020F0502020204030204" pitchFamily="34" charset="0"/>
                <a:cs typeface="Arial" panose="020B0604020202020204" pitchFamily="34" charset="0"/>
              </a:rPr>
              <a:t>.</a:t>
            </a:r>
          </a:p>
          <a:p>
            <a:pPr marL="457200" algn="just">
              <a:lnSpc>
                <a:spcPct val="150000"/>
              </a:lnSpc>
              <a:spcAft>
                <a:spcPts val="0"/>
              </a:spcAft>
            </a:pPr>
            <a:r>
              <a:rPr lang="en-ID" dirty="0">
                <a:latin typeface="Arial" panose="020B0604020202020204" pitchFamily="34" charset="0"/>
                <a:ea typeface="Times New Roman" panose="02020603050405020304" pitchFamily="18" charset="0"/>
                <a:cs typeface="Times New Roman" panose="02020603050405020304" pitchFamily="18" charset="0"/>
              </a:rPr>
              <a:t> </a:t>
            </a:r>
            <a:endParaRPr lang="en-ID"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ID" sz="2400" dirty="0">
              <a:latin typeface="Arial"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A757DD2F-A60D-4F16-A529-793F5FC89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169597" y="0"/>
            <a:ext cx="1492105" cy="1571626"/>
          </a:xfrm>
          <a:prstGeom prst="rect">
            <a:avLst/>
          </a:prstGeom>
        </p:spPr>
      </p:pic>
    </p:spTree>
    <p:extLst>
      <p:ext uri="{BB962C8B-B14F-4D97-AF65-F5344CB8AC3E}">
        <p14:creationId xmlns:p14="http://schemas.microsoft.com/office/powerpoint/2010/main" val="241498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E7D19-79A3-41C7-8B9E-0307ABBF9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967" y="0"/>
            <a:ext cx="1505669" cy="1585913"/>
          </a:xfrm>
          <a:prstGeom prst="rect">
            <a:avLst/>
          </a:prstGeom>
        </p:spPr>
      </p:pic>
      <p:sp>
        <p:nvSpPr>
          <p:cNvPr id="3" name="Rectangle 2">
            <a:extLst>
              <a:ext uri="{FF2B5EF4-FFF2-40B4-BE49-F238E27FC236}">
                <a16:creationId xmlns:a16="http://schemas.microsoft.com/office/drawing/2014/main" id="{DE7E03D3-2762-4F88-B2A3-081087D0E37A}"/>
              </a:ext>
            </a:extLst>
          </p:cNvPr>
          <p:cNvSpPr/>
          <p:nvPr/>
        </p:nvSpPr>
        <p:spPr>
          <a:xfrm>
            <a:off x="2339878" y="1690062"/>
            <a:ext cx="7090561" cy="496996"/>
          </a:xfrm>
          <a:prstGeom prst="rect">
            <a:avLst/>
          </a:prstGeom>
        </p:spPr>
        <p:txBody>
          <a:bodyPr wrap="square">
            <a:spAutoFit/>
          </a:bodyPr>
          <a:lstStyle/>
          <a:p>
            <a:pPr>
              <a:lnSpc>
                <a:spcPct val="150000"/>
              </a:lnSpc>
            </a:pPr>
            <a:endParaRPr lang="en-ID"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F4BBDE1-3FC3-47FC-B0C7-A196253E251C}"/>
              </a:ext>
            </a:extLst>
          </p:cNvPr>
          <p:cNvSpPr/>
          <p:nvPr/>
        </p:nvSpPr>
        <p:spPr>
          <a:xfrm>
            <a:off x="2214563" y="1262413"/>
            <a:ext cx="8158162" cy="4748672"/>
          </a:xfrm>
          <a:prstGeom prst="rect">
            <a:avLst/>
          </a:prstGeom>
        </p:spPr>
        <p:txBody>
          <a:bodyPr wrap="square">
            <a:spAutoFit/>
          </a:bodyPr>
          <a:lstStyle/>
          <a:p>
            <a:r>
              <a:rPr lang="en-ID" dirty="0" err="1"/>
              <a:t>Keberagaman</a:t>
            </a:r>
            <a:r>
              <a:rPr lang="en-ID" dirty="0"/>
              <a:t> </a:t>
            </a:r>
            <a:r>
              <a:rPr lang="en-ID" dirty="0" err="1"/>
              <a:t>Suku</a:t>
            </a:r>
            <a:endParaRPr lang="en-ID" dirty="0"/>
          </a:p>
          <a:p>
            <a:endParaRPr lang="en-ID" dirty="0"/>
          </a:p>
          <a:p>
            <a:pPr>
              <a:lnSpc>
                <a:spcPct val="150000"/>
              </a:lnSpc>
            </a:pPr>
            <a:r>
              <a:rPr lang="en-ID" dirty="0"/>
              <a:t>Indonesia </a:t>
            </a:r>
            <a:r>
              <a:rPr lang="en-ID" dirty="0" err="1"/>
              <a:t>adalah</a:t>
            </a:r>
            <a:r>
              <a:rPr lang="en-ID" dirty="0"/>
              <a:t> negara </a:t>
            </a:r>
            <a:r>
              <a:rPr lang="en-ID" dirty="0" err="1"/>
              <a:t>kepulauan</a:t>
            </a:r>
            <a:r>
              <a:rPr lang="en-ID" dirty="0"/>
              <a:t>. Dari </a:t>
            </a:r>
            <a:r>
              <a:rPr lang="en-ID" dirty="0" err="1"/>
              <a:t>geografis</a:t>
            </a:r>
            <a:r>
              <a:rPr lang="en-ID" dirty="0"/>
              <a:t> yang </a:t>
            </a:r>
            <a:r>
              <a:rPr lang="en-ID" dirty="0" err="1"/>
              <a:t>berbeda-beda</a:t>
            </a:r>
            <a:r>
              <a:rPr lang="en-ID" dirty="0"/>
              <a:t> </a:t>
            </a:r>
            <a:r>
              <a:rPr lang="en-ID" dirty="0" err="1"/>
              <a:t>tersebut</a:t>
            </a:r>
            <a:r>
              <a:rPr lang="en-ID" dirty="0"/>
              <a:t>, Indonesia </a:t>
            </a:r>
            <a:r>
              <a:rPr lang="en-ID" dirty="0" err="1"/>
              <a:t>memiliki</a:t>
            </a:r>
            <a:r>
              <a:rPr lang="en-ID" dirty="0"/>
              <a:t> </a:t>
            </a:r>
            <a:r>
              <a:rPr lang="en-ID" dirty="0" err="1"/>
              <a:t>banyak</a:t>
            </a:r>
            <a:r>
              <a:rPr lang="en-ID" dirty="0"/>
              <a:t> </a:t>
            </a:r>
            <a:r>
              <a:rPr lang="en-ID" dirty="0" err="1"/>
              <a:t>sekali</a:t>
            </a:r>
            <a:r>
              <a:rPr lang="en-ID" dirty="0"/>
              <a:t> </a:t>
            </a:r>
            <a:r>
              <a:rPr lang="en-ID" dirty="0" err="1"/>
              <a:t>suku</a:t>
            </a:r>
            <a:r>
              <a:rPr lang="en-ID" dirty="0"/>
              <a:t>. </a:t>
            </a:r>
            <a:r>
              <a:rPr lang="en-ID" dirty="0" err="1"/>
              <a:t>Suku</a:t>
            </a:r>
            <a:r>
              <a:rPr lang="en-ID" dirty="0"/>
              <a:t> </a:t>
            </a:r>
            <a:r>
              <a:rPr lang="en-ID" dirty="0" err="1"/>
              <a:t>bangsa</a:t>
            </a:r>
            <a:r>
              <a:rPr lang="en-ID" dirty="0"/>
              <a:t> </a:t>
            </a:r>
            <a:r>
              <a:rPr lang="en-ID" dirty="0" err="1"/>
              <a:t>atau</a:t>
            </a:r>
            <a:r>
              <a:rPr lang="en-ID" dirty="0"/>
              <a:t> yang </a:t>
            </a:r>
            <a:r>
              <a:rPr lang="en-ID" dirty="0" err="1"/>
              <a:t>disebut</a:t>
            </a:r>
            <a:r>
              <a:rPr lang="en-ID" dirty="0"/>
              <a:t> juga </a:t>
            </a:r>
            <a:r>
              <a:rPr lang="en-ID" dirty="0" err="1"/>
              <a:t>etnik</a:t>
            </a:r>
            <a:r>
              <a:rPr lang="en-ID" dirty="0"/>
              <a:t> </a:t>
            </a:r>
            <a:r>
              <a:rPr lang="en-ID" dirty="0" err="1"/>
              <a:t>dapat</a:t>
            </a:r>
            <a:r>
              <a:rPr lang="en-ID" dirty="0"/>
              <a:t> </a:t>
            </a:r>
            <a:r>
              <a:rPr lang="en-ID" dirty="0" err="1"/>
              <a:t>diartikan</a:t>
            </a:r>
            <a:r>
              <a:rPr lang="en-ID" dirty="0"/>
              <a:t> </a:t>
            </a:r>
            <a:r>
              <a:rPr lang="en-ID" dirty="0" err="1"/>
              <a:t>sebagai</a:t>
            </a:r>
            <a:r>
              <a:rPr lang="en-ID" dirty="0"/>
              <a:t> </a:t>
            </a:r>
            <a:r>
              <a:rPr lang="en-ID" dirty="0" err="1"/>
              <a:t>pengelompokan</a:t>
            </a:r>
            <a:r>
              <a:rPr lang="en-ID" dirty="0"/>
              <a:t> </a:t>
            </a:r>
            <a:r>
              <a:rPr lang="en-ID" dirty="0" err="1"/>
              <a:t>atau</a:t>
            </a:r>
            <a:r>
              <a:rPr lang="en-ID" dirty="0"/>
              <a:t> </a:t>
            </a:r>
            <a:r>
              <a:rPr lang="en-ID" dirty="0" err="1"/>
              <a:t>penggolongan</a:t>
            </a:r>
            <a:r>
              <a:rPr lang="en-ID" dirty="0"/>
              <a:t> orang-orang yang </a:t>
            </a:r>
            <a:r>
              <a:rPr lang="en-ID" dirty="0" err="1"/>
              <a:t>memiliki</a:t>
            </a:r>
            <a:r>
              <a:rPr lang="en-ID" dirty="0"/>
              <a:t> </a:t>
            </a:r>
            <a:r>
              <a:rPr lang="en-ID" dirty="0" err="1"/>
              <a:t>satu</a:t>
            </a:r>
            <a:r>
              <a:rPr lang="en-ID" dirty="0"/>
              <a:t> </a:t>
            </a:r>
            <a:r>
              <a:rPr lang="en-ID" dirty="0" err="1"/>
              <a:t>keturunan</a:t>
            </a:r>
            <a:r>
              <a:rPr lang="en-ID" dirty="0"/>
              <a:t>. </a:t>
            </a:r>
          </a:p>
          <a:p>
            <a:pPr>
              <a:lnSpc>
                <a:spcPct val="150000"/>
              </a:lnSpc>
            </a:pPr>
            <a:endParaRPr lang="en-ID" dirty="0"/>
          </a:p>
          <a:p>
            <a:pPr>
              <a:lnSpc>
                <a:spcPct val="150000"/>
              </a:lnSpc>
            </a:pPr>
            <a:r>
              <a:rPr lang="en-ID" dirty="0" err="1"/>
              <a:t>Selain</a:t>
            </a:r>
            <a:r>
              <a:rPr lang="en-ID" dirty="0"/>
              <a:t> </a:t>
            </a:r>
            <a:r>
              <a:rPr lang="en-ID" dirty="0" err="1"/>
              <a:t>itu</a:t>
            </a:r>
            <a:r>
              <a:rPr lang="en-ID" dirty="0"/>
              <a:t>, </a:t>
            </a:r>
            <a:r>
              <a:rPr lang="en-ID" dirty="0" err="1"/>
              <a:t>kelompok</a:t>
            </a:r>
            <a:r>
              <a:rPr lang="en-ID" dirty="0"/>
              <a:t> </a:t>
            </a:r>
            <a:r>
              <a:rPr lang="en-ID" dirty="0" err="1"/>
              <a:t>suku</a:t>
            </a:r>
            <a:r>
              <a:rPr lang="en-ID" dirty="0"/>
              <a:t> </a:t>
            </a:r>
            <a:r>
              <a:rPr lang="en-ID" dirty="0" err="1"/>
              <a:t>bangsa</a:t>
            </a:r>
            <a:r>
              <a:rPr lang="en-ID" dirty="0"/>
              <a:t> </a:t>
            </a:r>
            <a:r>
              <a:rPr lang="en-ID" dirty="0" err="1"/>
              <a:t>ditandai</a:t>
            </a:r>
            <a:r>
              <a:rPr lang="en-ID" dirty="0"/>
              <a:t> </a:t>
            </a:r>
            <a:r>
              <a:rPr lang="en-ID" dirty="0" err="1"/>
              <a:t>dengan</a:t>
            </a:r>
            <a:r>
              <a:rPr lang="en-ID" dirty="0"/>
              <a:t> </a:t>
            </a:r>
            <a:r>
              <a:rPr lang="en-ID" dirty="0" err="1"/>
              <a:t>adanya</a:t>
            </a:r>
            <a:r>
              <a:rPr lang="en-ID" dirty="0"/>
              <a:t> </a:t>
            </a:r>
            <a:r>
              <a:rPr lang="en-ID" dirty="0" err="1"/>
              <a:t>kesamaan</a:t>
            </a:r>
            <a:r>
              <a:rPr lang="en-ID" dirty="0"/>
              <a:t> </a:t>
            </a:r>
            <a:r>
              <a:rPr lang="en-ID" dirty="0" err="1"/>
              <a:t>budaya</a:t>
            </a:r>
            <a:r>
              <a:rPr lang="en-ID" dirty="0"/>
              <a:t>, </a:t>
            </a:r>
            <a:r>
              <a:rPr lang="en-ID" dirty="0" err="1"/>
              <a:t>bahasa</a:t>
            </a:r>
            <a:r>
              <a:rPr lang="en-ID" dirty="0"/>
              <a:t>, agama, </a:t>
            </a:r>
            <a:r>
              <a:rPr lang="en-ID" dirty="0" err="1"/>
              <a:t>perilaku</a:t>
            </a:r>
            <a:r>
              <a:rPr lang="en-ID" dirty="0"/>
              <a:t> </a:t>
            </a:r>
            <a:r>
              <a:rPr lang="en-ID" dirty="0" err="1"/>
              <a:t>atau</a:t>
            </a:r>
            <a:r>
              <a:rPr lang="en-ID" dirty="0"/>
              <a:t> </a:t>
            </a:r>
            <a:r>
              <a:rPr lang="en-ID" dirty="0" err="1"/>
              <a:t>ciri-ciri</a:t>
            </a:r>
            <a:r>
              <a:rPr lang="en-ID" dirty="0"/>
              <a:t> </a:t>
            </a:r>
            <a:r>
              <a:rPr lang="en-ID" dirty="0" err="1"/>
              <a:t>biologis</a:t>
            </a:r>
            <a:r>
              <a:rPr lang="en-ID" dirty="0"/>
              <a:t> yang </a:t>
            </a:r>
            <a:r>
              <a:rPr lang="en-ID" dirty="0" err="1"/>
              <a:t>dimiliki.Setiap</a:t>
            </a:r>
            <a:r>
              <a:rPr lang="en-ID" dirty="0"/>
              <a:t> </a:t>
            </a:r>
            <a:r>
              <a:rPr lang="en-ID" dirty="0" err="1"/>
              <a:t>suku</a:t>
            </a:r>
            <a:r>
              <a:rPr lang="en-ID" dirty="0"/>
              <a:t> </a:t>
            </a:r>
            <a:r>
              <a:rPr lang="en-ID" dirty="0" err="1"/>
              <a:t>bangsa</a:t>
            </a:r>
            <a:r>
              <a:rPr lang="en-ID" dirty="0"/>
              <a:t> </a:t>
            </a:r>
            <a:r>
              <a:rPr lang="en-ID" dirty="0" err="1"/>
              <a:t>mempunyai</a:t>
            </a:r>
            <a:r>
              <a:rPr lang="en-ID" dirty="0"/>
              <a:t> </a:t>
            </a:r>
            <a:r>
              <a:rPr lang="en-ID" dirty="0" err="1"/>
              <a:t>ciri</a:t>
            </a:r>
            <a:r>
              <a:rPr lang="en-ID" dirty="0"/>
              <a:t> </a:t>
            </a:r>
            <a:r>
              <a:rPr lang="en-ID" dirty="0" err="1"/>
              <a:t>atau</a:t>
            </a:r>
            <a:r>
              <a:rPr lang="en-ID" dirty="0"/>
              <a:t> </a:t>
            </a:r>
            <a:r>
              <a:rPr lang="en-ID" dirty="0" err="1"/>
              <a:t>karakter</a:t>
            </a:r>
            <a:r>
              <a:rPr lang="en-ID" dirty="0"/>
              <a:t> </a:t>
            </a:r>
            <a:r>
              <a:rPr lang="en-ID" dirty="0" err="1"/>
              <a:t>tersendiri</a:t>
            </a:r>
            <a:r>
              <a:rPr lang="en-ID" dirty="0"/>
              <a:t>, </a:t>
            </a:r>
            <a:r>
              <a:rPr lang="en-ID" dirty="0" err="1"/>
              <a:t>baik</a:t>
            </a:r>
            <a:r>
              <a:rPr lang="en-ID" dirty="0"/>
              <a:t> </a:t>
            </a:r>
            <a:r>
              <a:rPr lang="en-ID" dirty="0" err="1"/>
              <a:t>dalam</a:t>
            </a:r>
            <a:r>
              <a:rPr lang="en-ID" dirty="0"/>
              <a:t> </a:t>
            </a:r>
            <a:r>
              <a:rPr lang="en-ID" dirty="0" err="1"/>
              <a:t>aspek</a:t>
            </a:r>
            <a:r>
              <a:rPr lang="en-ID" dirty="0"/>
              <a:t> </a:t>
            </a:r>
            <a:r>
              <a:rPr lang="en-ID" dirty="0" err="1"/>
              <a:t>sosial</a:t>
            </a:r>
            <a:r>
              <a:rPr lang="en-ID" dirty="0"/>
              <a:t> </a:t>
            </a:r>
            <a:r>
              <a:rPr lang="en-ID" dirty="0" err="1"/>
              <a:t>maupun</a:t>
            </a:r>
            <a:r>
              <a:rPr lang="en-ID" dirty="0"/>
              <a:t> </a:t>
            </a:r>
            <a:r>
              <a:rPr lang="en-ID" dirty="0" err="1"/>
              <a:t>budaya</a:t>
            </a:r>
            <a:r>
              <a:rPr lang="en-ID" dirty="0"/>
              <a:t>. Indonesia </a:t>
            </a:r>
            <a:r>
              <a:rPr lang="en-ID" dirty="0" err="1"/>
              <a:t>memiliki</a:t>
            </a:r>
            <a:r>
              <a:rPr lang="en-ID" dirty="0"/>
              <a:t> </a:t>
            </a:r>
            <a:r>
              <a:rPr lang="en-ID" dirty="0" err="1"/>
              <a:t>lebih</a:t>
            </a:r>
            <a:r>
              <a:rPr lang="en-ID" dirty="0"/>
              <a:t> </a:t>
            </a:r>
            <a:r>
              <a:rPr lang="en-ID" dirty="0" err="1"/>
              <a:t>dari</a:t>
            </a:r>
            <a:r>
              <a:rPr lang="en-ID" dirty="0"/>
              <a:t> 1.340 </a:t>
            </a:r>
            <a:r>
              <a:rPr lang="en-ID" dirty="0" err="1"/>
              <a:t>suku</a:t>
            </a:r>
            <a:r>
              <a:rPr lang="en-ID" dirty="0"/>
              <a:t> </a:t>
            </a:r>
            <a:r>
              <a:rPr lang="en-ID" dirty="0" err="1"/>
              <a:t>bangsa</a:t>
            </a:r>
            <a:r>
              <a:rPr lang="en-ID" dirty="0"/>
              <a:t>.</a:t>
            </a:r>
          </a:p>
        </p:txBody>
      </p:sp>
    </p:spTree>
    <p:extLst>
      <p:ext uri="{BB962C8B-B14F-4D97-AF65-F5344CB8AC3E}">
        <p14:creationId xmlns:p14="http://schemas.microsoft.com/office/powerpoint/2010/main" val="350660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811F6F-4310-4967-BBDD-F154843645DB}"/>
              </a:ext>
            </a:extLst>
          </p:cNvPr>
          <p:cNvSpPr/>
          <p:nvPr/>
        </p:nvSpPr>
        <p:spPr>
          <a:xfrm>
            <a:off x="2599981" y="2200275"/>
            <a:ext cx="6444867" cy="496996"/>
          </a:xfrm>
          <a:prstGeom prst="rect">
            <a:avLst/>
          </a:prstGeom>
        </p:spPr>
        <p:txBody>
          <a:bodyPr wrap="square">
            <a:spAutoFit/>
          </a:bodyPr>
          <a:lstStyle/>
          <a:p>
            <a:pPr algn="just">
              <a:lnSpc>
                <a:spcPct val="150000"/>
              </a:lnSpc>
              <a:spcAft>
                <a:spcPts val="0"/>
              </a:spcAft>
            </a:pPr>
            <a:r>
              <a:rPr lang="en-ID" sz="2000" dirty="0">
                <a:latin typeface="Arial" panose="020B0604020202020204" pitchFamily="34" charset="0"/>
                <a:ea typeface="Times New Roman" panose="02020603050405020304" pitchFamily="18" charset="0"/>
                <a:cs typeface="Arial" panose="020B0604020202020204" pitchFamily="34" charset="0"/>
              </a:rPr>
              <a:t> </a:t>
            </a:r>
            <a:endParaRPr lang="en-ID" sz="20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65865AB-E903-4910-B4B0-0E16D758C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1897" y="0"/>
            <a:ext cx="1410716" cy="1485900"/>
          </a:xfrm>
          <a:prstGeom prst="rect">
            <a:avLst/>
          </a:prstGeom>
        </p:spPr>
      </p:pic>
      <p:sp>
        <p:nvSpPr>
          <p:cNvPr id="2" name="Rectangle 1">
            <a:extLst>
              <a:ext uri="{FF2B5EF4-FFF2-40B4-BE49-F238E27FC236}">
                <a16:creationId xmlns:a16="http://schemas.microsoft.com/office/drawing/2014/main" id="{BA506865-74CF-4E2E-91BD-4BE157A2BA70}"/>
              </a:ext>
            </a:extLst>
          </p:cNvPr>
          <p:cNvSpPr/>
          <p:nvPr/>
        </p:nvSpPr>
        <p:spPr>
          <a:xfrm>
            <a:off x="1288601" y="0"/>
            <a:ext cx="8303418" cy="6272166"/>
          </a:xfrm>
          <a:prstGeom prst="rect">
            <a:avLst/>
          </a:prstGeom>
        </p:spPr>
        <p:txBody>
          <a:bodyPr wrap="square">
            <a:spAutoFit/>
          </a:bodyPr>
          <a:lstStyle/>
          <a:p>
            <a:pPr lvl="1">
              <a:lnSpc>
                <a:spcPct val="200000"/>
              </a:lnSpc>
            </a:pPr>
            <a:endParaRPr lang="en-ID" dirty="0"/>
          </a:p>
          <a:p>
            <a:r>
              <a:rPr lang="en-ID" dirty="0" err="1"/>
              <a:t>Keberagaman</a:t>
            </a:r>
            <a:r>
              <a:rPr lang="en-ID" dirty="0"/>
              <a:t> Agama</a:t>
            </a:r>
          </a:p>
          <a:p>
            <a:pPr>
              <a:lnSpc>
                <a:spcPct val="150000"/>
              </a:lnSpc>
            </a:pPr>
            <a:r>
              <a:rPr lang="en-ID" dirty="0"/>
              <a:t>Indonesia </a:t>
            </a:r>
            <a:r>
              <a:rPr lang="en-ID" dirty="0" err="1"/>
              <a:t>adalah</a:t>
            </a:r>
            <a:r>
              <a:rPr lang="en-ID" dirty="0"/>
              <a:t> negara yang </a:t>
            </a:r>
            <a:r>
              <a:rPr lang="en-ID" dirty="0" err="1"/>
              <a:t>religius</a:t>
            </a:r>
            <a:r>
              <a:rPr lang="en-ID" dirty="0"/>
              <a:t>. Hal </a:t>
            </a:r>
            <a:r>
              <a:rPr lang="en-ID" dirty="0" err="1"/>
              <a:t>itu</a:t>
            </a:r>
            <a:r>
              <a:rPr lang="en-ID" dirty="0"/>
              <a:t> </a:t>
            </a:r>
            <a:r>
              <a:rPr lang="en-ID" dirty="0" err="1"/>
              <a:t>dibuktikan</a:t>
            </a:r>
            <a:r>
              <a:rPr lang="en-ID" dirty="0"/>
              <a:t> </a:t>
            </a:r>
            <a:r>
              <a:rPr lang="en-ID" dirty="0" err="1"/>
              <a:t>dalam</a:t>
            </a:r>
            <a:r>
              <a:rPr lang="en-ID" dirty="0"/>
              <a:t> </a:t>
            </a:r>
            <a:r>
              <a:rPr lang="en-ID" dirty="0" err="1"/>
              <a:t>sila</a:t>
            </a:r>
            <a:r>
              <a:rPr lang="en-ID" dirty="0"/>
              <a:t> </a:t>
            </a:r>
            <a:r>
              <a:rPr lang="en-ID" dirty="0" err="1"/>
              <a:t>pertama</a:t>
            </a:r>
            <a:r>
              <a:rPr lang="en-ID" dirty="0"/>
              <a:t> Pancasila, </a:t>
            </a:r>
            <a:r>
              <a:rPr lang="en-ID" dirty="0" err="1"/>
              <a:t>yaitu</a:t>
            </a:r>
            <a:r>
              <a:rPr lang="en-ID" dirty="0"/>
              <a:t> </a:t>
            </a:r>
            <a:r>
              <a:rPr lang="en-ID" dirty="0" err="1"/>
              <a:t>Ketuhanan</a:t>
            </a:r>
            <a:r>
              <a:rPr lang="en-ID" dirty="0"/>
              <a:t> Yang </a:t>
            </a:r>
            <a:r>
              <a:rPr lang="en-ID" dirty="0" err="1"/>
              <a:t>Maha</a:t>
            </a:r>
            <a:r>
              <a:rPr lang="en-ID" dirty="0"/>
              <a:t> </a:t>
            </a:r>
            <a:r>
              <a:rPr lang="en-ID" dirty="0" err="1"/>
              <a:t>Esa</a:t>
            </a:r>
            <a:r>
              <a:rPr lang="en-ID" dirty="0"/>
              <a:t>. </a:t>
            </a:r>
            <a:r>
              <a:rPr lang="en-ID" dirty="0" err="1"/>
              <a:t>Kebebasan</a:t>
            </a:r>
            <a:r>
              <a:rPr lang="en-ID" dirty="0"/>
              <a:t> </a:t>
            </a:r>
            <a:r>
              <a:rPr lang="en-ID" dirty="0" err="1"/>
              <a:t>dalam</a:t>
            </a:r>
            <a:r>
              <a:rPr lang="en-ID" dirty="0"/>
              <a:t> </a:t>
            </a:r>
            <a:r>
              <a:rPr lang="en-ID" dirty="0" err="1"/>
              <a:t>beragama</a:t>
            </a:r>
            <a:r>
              <a:rPr lang="en-ID" dirty="0"/>
              <a:t> </a:t>
            </a:r>
            <a:r>
              <a:rPr lang="en-ID" dirty="0" err="1"/>
              <a:t>dijamin</a:t>
            </a:r>
            <a:r>
              <a:rPr lang="en-ID" dirty="0"/>
              <a:t> </a:t>
            </a:r>
            <a:r>
              <a:rPr lang="en-ID" dirty="0" err="1"/>
              <a:t>dalam</a:t>
            </a:r>
            <a:r>
              <a:rPr lang="en-ID" dirty="0"/>
              <a:t> UUD 1945 </a:t>
            </a:r>
            <a:r>
              <a:rPr lang="en-ID" dirty="0" err="1"/>
              <a:t>pasal</a:t>
            </a:r>
            <a:r>
              <a:rPr lang="en-ID" dirty="0"/>
              <a:t> 29 yang </a:t>
            </a:r>
            <a:r>
              <a:rPr lang="en-ID" dirty="0" err="1"/>
              <a:t>menyatakan</a:t>
            </a:r>
            <a:r>
              <a:rPr lang="en-ID" dirty="0"/>
              <a:t> </a:t>
            </a:r>
            <a:r>
              <a:rPr lang="en-ID" dirty="0" err="1"/>
              <a:t>bahwa</a:t>
            </a:r>
            <a:r>
              <a:rPr lang="en-ID" dirty="0"/>
              <a:t> negara </a:t>
            </a:r>
            <a:r>
              <a:rPr lang="en-ID" dirty="0" err="1"/>
              <a:t>berdasar</a:t>
            </a:r>
            <a:r>
              <a:rPr lang="en-ID" dirty="0"/>
              <a:t> </a:t>
            </a:r>
            <a:r>
              <a:rPr lang="en-ID" dirty="0" err="1"/>
              <a:t>atas</a:t>
            </a:r>
            <a:r>
              <a:rPr lang="en-ID" dirty="0"/>
              <a:t> </a:t>
            </a:r>
            <a:r>
              <a:rPr lang="en-ID" dirty="0" err="1"/>
              <a:t>Ketuhanan</a:t>
            </a:r>
            <a:r>
              <a:rPr lang="en-ID" dirty="0"/>
              <a:t> Yang </a:t>
            </a:r>
            <a:r>
              <a:rPr lang="en-ID" dirty="0" err="1"/>
              <a:t>Maha</a:t>
            </a:r>
            <a:r>
              <a:rPr lang="en-ID" dirty="0"/>
              <a:t> </a:t>
            </a:r>
            <a:r>
              <a:rPr lang="en-ID" dirty="0" err="1"/>
              <a:t>Esa</a:t>
            </a:r>
            <a:r>
              <a:rPr lang="en-ID" dirty="0"/>
              <a:t> dan Negara </a:t>
            </a:r>
            <a:r>
              <a:rPr lang="en-ID" dirty="0" err="1"/>
              <a:t>menjamin</a:t>
            </a:r>
            <a:r>
              <a:rPr lang="en-ID" dirty="0"/>
              <a:t> </a:t>
            </a:r>
            <a:r>
              <a:rPr lang="en-ID" dirty="0" err="1"/>
              <a:t>kemerdekaan</a:t>
            </a:r>
            <a:r>
              <a:rPr lang="en-ID" dirty="0"/>
              <a:t> </a:t>
            </a:r>
            <a:r>
              <a:rPr lang="en-ID" dirty="0" err="1"/>
              <a:t>tiap-tiap</a:t>
            </a:r>
            <a:r>
              <a:rPr lang="en-ID" dirty="0"/>
              <a:t> </a:t>
            </a:r>
            <a:r>
              <a:rPr lang="en-ID" dirty="0" err="1"/>
              <a:t>penduduk</a:t>
            </a:r>
            <a:r>
              <a:rPr lang="en-ID" dirty="0"/>
              <a:t> </a:t>
            </a:r>
            <a:r>
              <a:rPr lang="en-ID" dirty="0" err="1"/>
              <a:t>untuk</a:t>
            </a:r>
            <a:r>
              <a:rPr lang="en-ID" dirty="0"/>
              <a:t> </a:t>
            </a:r>
            <a:r>
              <a:rPr lang="en-ID" dirty="0" err="1"/>
              <a:t>memeluk</a:t>
            </a:r>
            <a:r>
              <a:rPr lang="en-ID" dirty="0"/>
              <a:t> </a:t>
            </a:r>
            <a:r>
              <a:rPr lang="en-ID" dirty="0" err="1"/>
              <a:t>agamanya</a:t>
            </a:r>
            <a:r>
              <a:rPr lang="en-ID" dirty="0"/>
              <a:t> </a:t>
            </a:r>
            <a:r>
              <a:rPr lang="en-ID" dirty="0" err="1"/>
              <a:t>masing-masing</a:t>
            </a:r>
            <a:r>
              <a:rPr lang="en-ID" dirty="0"/>
              <a:t> dan </a:t>
            </a:r>
            <a:r>
              <a:rPr lang="en-ID" dirty="0" err="1"/>
              <a:t>untuk</a:t>
            </a:r>
            <a:r>
              <a:rPr lang="en-ID" dirty="0"/>
              <a:t> </a:t>
            </a:r>
            <a:r>
              <a:rPr lang="en-ID" dirty="0" err="1"/>
              <a:t>beribadat</a:t>
            </a:r>
            <a:r>
              <a:rPr lang="en-ID" dirty="0"/>
              <a:t> </a:t>
            </a:r>
            <a:r>
              <a:rPr lang="en-ID" dirty="0" err="1"/>
              <a:t>menurut</a:t>
            </a:r>
            <a:r>
              <a:rPr lang="en-ID" dirty="0"/>
              <a:t> </a:t>
            </a:r>
            <a:r>
              <a:rPr lang="en-ID" dirty="0" err="1"/>
              <a:t>agamanya</a:t>
            </a:r>
            <a:r>
              <a:rPr lang="en-ID" dirty="0"/>
              <a:t> dan </a:t>
            </a:r>
            <a:r>
              <a:rPr lang="en-ID" dirty="0" err="1"/>
              <a:t>kepercayaannya</a:t>
            </a:r>
            <a:r>
              <a:rPr lang="en-ID" dirty="0"/>
              <a:t> </a:t>
            </a:r>
            <a:r>
              <a:rPr lang="en-ID" dirty="0" err="1"/>
              <a:t>itu</a:t>
            </a:r>
            <a:r>
              <a:rPr lang="en-ID" dirty="0"/>
              <a:t>.</a:t>
            </a:r>
          </a:p>
          <a:p>
            <a:pPr>
              <a:lnSpc>
                <a:spcPct val="150000"/>
              </a:lnSpc>
            </a:pPr>
            <a:endParaRPr lang="en-ID" dirty="0"/>
          </a:p>
          <a:p>
            <a:pPr>
              <a:lnSpc>
                <a:spcPct val="150000"/>
              </a:lnSpc>
            </a:pPr>
            <a:r>
              <a:rPr lang="en-ID" dirty="0"/>
              <a:t>Indonesia </a:t>
            </a:r>
            <a:r>
              <a:rPr lang="en-ID" dirty="0" err="1"/>
              <a:t>sendiri</a:t>
            </a:r>
            <a:r>
              <a:rPr lang="en-ID" dirty="0"/>
              <a:t>, </a:t>
            </a:r>
            <a:r>
              <a:rPr lang="en-ID" dirty="0" err="1"/>
              <a:t>ada</a:t>
            </a:r>
            <a:r>
              <a:rPr lang="en-ID" dirty="0"/>
              <a:t> </a:t>
            </a:r>
            <a:r>
              <a:rPr lang="en-ID" dirty="0" err="1"/>
              <a:t>enam</a:t>
            </a:r>
            <a:r>
              <a:rPr lang="en-ID" dirty="0"/>
              <a:t> agama yang </a:t>
            </a:r>
            <a:r>
              <a:rPr lang="en-ID" dirty="0" err="1"/>
              <a:t>diakui</a:t>
            </a:r>
            <a:r>
              <a:rPr lang="en-ID" dirty="0"/>
              <a:t> oleh negara. Agama-agama yang </a:t>
            </a:r>
            <a:r>
              <a:rPr lang="en-ID" dirty="0" err="1"/>
              <a:t>diakui</a:t>
            </a:r>
            <a:r>
              <a:rPr lang="en-ID" dirty="0"/>
              <a:t> oleh negara </a:t>
            </a:r>
            <a:r>
              <a:rPr lang="en-ID" dirty="0" err="1"/>
              <a:t>adalah</a:t>
            </a:r>
            <a:r>
              <a:rPr lang="en-ID" dirty="0"/>
              <a:t> Islam, Kristen, </a:t>
            </a:r>
            <a:r>
              <a:rPr lang="en-ID" dirty="0" err="1"/>
              <a:t>Katolik</a:t>
            </a:r>
            <a:r>
              <a:rPr lang="en-ID" dirty="0"/>
              <a:t>, Hindu, </a:t>
            </a:r>
            <a:r>
              <a:rPr lang="en-ID" dirty="0" err="1"/>
              <a:t>Budha</a:t>
            </a:r>
            <a:r>
              <a:rPr lang="en-ID" dirty="0"/>
              <a:t>, dan juga </a:t>
            </a:r>
            <a:r>
              <a:rPr lang="en-ID" dirty="0" err="1"/>
              <a:t>Konghucu</a:t>
            </a:r>
            <a:r>
              <a:rPr lang="en-ID" dirty="0"/>
              <a:t>. </a:t>
            </a:r>
            <a:r>
              <a:rPr lang="en-ID" dirty="0" err="1"/>
              <a:t>Keenam</a:t>
            </a:r>
            <a:r>
              <a:rPr lang="en-ID" dirty="0"/>
              <a:t> agama </a:t>
            </a:r>
            <a:r>
              <a:rPr lang="en-ID" dirty="0" err="1"/>
              <a:t>harus</a:t>
            </a:r>
            <a:r>
              <a:rPr lang="en-ID" dirty="0"/>
              <a:t> </a:t>
            </a:r>
            <a:r>
              <a:rPr lang="en-ID" dirty="0" err="1"/>
              <a:t>hidup</a:t>
            </a:r>
            <a:r>
              <a:rPr lang="en-ID" dirty="0"/>
              <a:t> </a:t>
            </a:r>
            <a:r>
              <a:rPr lang="en-ID" dirty="0" err="1"/>
              <a:t>berdampingan</a:t>
            </a:r>
            <a:r>
              <a:rPr lang="en-ID" dirty="0"/>
              <a:t> di </a:t>
            </a:r>
            <a:r>
              <a:rPr lang="en-ID" dirty="0" err="1"/>
              <a:t>masyarakat</a:t>
            </a:r>
            <a:r>
              <a:rPr lang="en-ID" dirty="0"/>
              <a:t> </a:t>
            </a:r>
            <a:r>
              <a:rPr lang="en-ID" dirty="0" err="1"/>
              <a:t>dengan</a:t>
            </a:r>
            <a:r>
              <a:rPr lang="en-ID" dirty="0"/>
              <a:t> </a:t>
            </a:r>
            <a:r>
              <a:rPr lang="en-ID" dirty="0" err="1"/>
              <a:t>prinsip</a:t>
            </a:r>
            <a:r>
              <a:rPr lang="en-ID" dirty="0"/>
              <a:t> </a:t>
            </a:r>
            <a:r>
              <a:rPr lang="en-ID" dirty="0" err="1"/>
              <a:t>toleransi</a:t>
            </a:r>
            <a:r>
              <a:rPr lang="en-ID" dirty="0"/>
              <a:t> </a:t>
            </a:r>
            <a:r>
              <a:rPr lang="en-ID" dirty="0" err="1"/>
              <a:t>antarumat</a:t>
            </a:r>
            <a:r>
              <a:rPr lang="en-ID" dirty="0"/>
              <a:t> </a:t>
            </a:r>
            <a:r>
              <a:rPr lang="en-ID" dirty="0" err="1"/>
              <a:t>beragama</a:t>
            </a:r>
            <a:r>
              <a:rPr lang="en-ID" dirty="0"/>
              <a:t>.</a:t>
            </a:r>
          </a:p>
        </p:txBody>
      </p:sp>
    </p:spTree>
    <p:extLst>
      <p:ext uri="{BB962C8B-B14F-4D97-AF65-F5344CB8AC3E}">
        <p14:creationId xmlns:p14="http://schemas.microsoft.com/office/powerpoint/2010/main" val="396120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17E2D-5AFF-474E-81B7-EDD40C34DC62}"/>
              </a:ext>
            </a:extLst>
          </p:cNvPr>
          <p:cNvSpPr/>
          <p:nvPr/>
        </p:nvSpPr>
        <p:spPr>
          <a:xfrm>
            <a:off x="1900238" y="1342031"/>
            <a:ext cx="9415462" cy="586699"/>
          </a:xfrm>
          <a:prstGeom prst="rect">
            <a:avLst/>
          </a:prstGeom>
        </p:spPr>
        <p:txBody>
          <a:bodyPr wrap="square">
            <a:spAutoFit/>
          </a:bodyPr>
          <a:lstStyle/>
          <a:p>
            <a:pPr algn="just">
              <a:lnSpc>
                <a:spcPct val="150000"/>
              </a:lnSpc>
              <a:spcAft>
                <a:spcPts val="0"/>
              </a:spcAft>
            </a:pPr>
            <a:endParaRPr lang="en-ID"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BEB5B00-F206-483B-8EFD-ABE95F1CE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6097" y="0"/>
            <a:ext cx="1478540" cy="1557338"/>
          </a:xfrm>
          <a:prstGeom prst="rect">
            <a:avLst/>
          </a:prstGeom>
        </p:spPr>
      </p:pic>
      <p:sp>
        <p:nvSpPr>
          <p:cNvPr id="3" name="Rectangle 2">
            <a:extLst>
              <a:ext uri="{FF2B5EF4-FFF2-40B4-BE49-F238E27FC236}">
                <a16:creationId xmlns:a16="http://schemas.microsoft.com/office/drawing/2014/main" id="{A34FA913-0D68-48E7-8D69-7D83CAFD262A}"/>
              </a:ext>
            </a:extLst>
          </p:cNvPr>
          <p:cNvSpPr/>
          <p:nvPr/>
        </p:nvSpPr>
        <p:spPr>
          <a:xfrm>
            <a:off x="1671638" y="1700463"/>
            <a:ext cx="7936922" cy="456535"/>
          </a:xfrm>
          <a:prstGeom prst="rect">
            <a:avLst/>
          </a:prstGeom>
        </p:spPr>
        <p:txBody>
          <a:bodyPr wrap="square">
            <a:spAutoFit/>
          </a:bodyPr>
          <a:lstStyle/>
          <a:p>
            <a:pPr>
              <a:lnSpc>
                <a:spcPct val="150000"/>
              </a:lnSpc>
            </a:pPr>
            <a:endParaRPr lang="en-ID"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A326BB0-AE03-4ACD-8C48-5F43DCFECA01}"/>
              </a:ext>
            </a:extLst>
          </p:cNvPr>
          <p:cNvSpPr/>
          <p:nvPr/>
        </p:nvSpPr>
        <p:spPr>
          <a:xfrm>
            <a:off x="1495973" y="571500"/>
            <a:ext cx="8795789" cy="5718168"/>
          </a:xfrm>
          <a:prstGeom prst="rect">
            <a:avLst/>
          </a:prstGeom>
        </p:spPr>
        <p:txBody>
          <a:bodyPr wrap="square">
            <a:spAutoFit/>
          </a:bodyPr>
          <a:lstStyle/>
          <a:p>
            <a:r>
              <a:rPr lang="en-ID" dirty="0" err="1"/>
              <a:t>Keberagaman</a:t>
            </a:r>
            <a:r>
              <a:rPr lang="en-ID" dirty="0"/>
              <a:t> Ras</a:t>
            </a:r>
          </a:p>
          <a:p>
            <a:pPr>
              <a:lnSpc>
                <a:spcPct val="150000"/>
              </a:lnSpc>
            </a:pPr>
            <a:r>
              <a:rPr lang="en-ID" dirty="0"/>
              <a:t>Ras </a:t>
            </a:r>
            <a:r>
              <a:rPr lang="en-ID" dirty="0" err="1"/>
              <a:t>merupakan</a:t>
            </a:r>
            <a:r>
              <a:rPr lang="en-ID" dirty="0"/>
              <a:t> </a:t>
            </a:r>
            <a:r>
              <a:rPr lang="en-ID" dirty="0" err="1"/>
              <a:t>klasifikasi</a:t>
            </a:r>
            <a:r>
              <a:rPr lang="en-ID" dirty="0"/>
              <a:t> yang </a:t>
            </a:r>
            <a:r>
              <a:rPr lang="en-ID" dirty="0" err="1"/>
              <a:t>digunakan</a:t>
            </a:r>
            <a:r>
              <a:rPr lang="en-ID" dirty="0"/>
              <a:t> </a:t>
            </a:r>
            <a:r>
              <a:rPr lang="en-ID" dirty="0" err="1"/>
              <a:t>untuk</a:t>
            </a:r>
            <a:r>
              <a:rPr lang="en-ID" dirty="0"/>
              <a:t> </a:t>
            </a:r>
            <a:r>
              <a:rPr lang="en-ID" dirty="0" err="1"/>
              <a:t>mengategorikan</a:t>
            </a:r>
            <a:r>
              <a:rPr lang="en-ID" dirty="0"/>
              <a:t> </a:t>
            </a:r>
            <a:r>
              <a:rPr lang="en-ID" dirty="0" err="1"/>
              <a:t>manusia</a:t>
            </a:r>
            <a:r>
              <a:rPr lang="en-ID" dirty="0"/>
              <a:t> </a:t>
            </a:r>
            <a:r>
              <a:rPr lang="en-ID" dirty="0" err="1"/>
              <a:t>melalui</a:t>
            </a:r>
            <a:r>
              <a:rPr lang="en-ID" dirty="0"/>
              <a:t> </a:t>
            </a:r>
            <a:r>
              <a:rPr lang="en-ID" dirty="0" err="1"/>
              <a:t>ciri</a:t>
            </a:r>
            <a:r>
              <a:rPr lang="en-ID" dirty="0"/>
              <a:t> </a:t>
            </a:r>
            <a:r>
              <a:rPr lang="en-ID" dirty="0" err="1"/>
              <a:t>fenotipe</a:t>
            </a:r>
            <a:r>
              <a:rPr lang="en-ID" dirty="0"/>
              <a:t> (</a:t>
            </a:r>
            <a:r>
              <a:rPr lang="en-ID" dirty="0" err="1"/>
              <a:t>ciri</a:t>
            </a:r>
            <a:r>
              <a:rPr lang="en-ID" dirty="0"/>
              <a:t> </a:t>
            </a:r>
            <a:r>
              <a:rPr lang="en-ID" dirty="0" err="1"/>
              <a:t>fisik</a:t>
            </a:r>
            <a:r>
              <a:rPr lang="en-ID" dirty="0"/>
              <a:t>) dan </a:t>
            </a:r>
            <a:r>
              <a:rPr lang="en-ID" dirty="0" err="1"/>
              <a:t>asal</a:t>
            </a:r>
            <a:r>
              <a:rPr lang="en-ID" dirty="0"/>
              <a:t> </a:t>
            </a:r>
            <a:r>
              <a:rPr lang="en-ID" dirty="0" err="1"/>
              <a:t>usul</a:t>
            </a:r>
            <a:r>
              <a:rPr lang="en-ID" dirty="0"/>
              <a:t> </a:t>
            </a:r>
            <a:r>
              <a:rPr lang="en-ID" dirty="0" err="1"/>
              <a:t>geografis</a:t>
            </a:r>
            <a:r>
              <a:rPr lang="en-ID" dirty="0"/>
              <a:t>. </a:t>
            </a:r>
            <a:r>
              <a:rPr lang="en-ID" dirty="0" err="1"/>
              <a:t>Asal</a:t>
            </a:r>
            <a:r>
              <a:rPr lang="en-ID" dirty="0"/>
              <a:t> </a:t>
            </a:r>
            <a:r>
              <a:rPr lang="en-ID" dirty="0" err="1"/>
              <a:t>mula</a:t>
            </a:r>
            <a:r>
              <a:rPr lang="en-ID" dirty="0"/>
              <a:t> </a:t>
            </a:r>
            <a:r>
              <a:rPr lang="en-ID" dirty="0" err="1"/>
              <a:t>keberagaman</a:t>
            </a:r>
            <a:r>
              <a:rPr lang="en-ID" dirty="0"/>
              <a:t> </a:t>
            </a:r>
            <a:r>
              <a:rPr lang="en-ID" dirty="0" err="1"/>
              <a:t>ras</a:t>
            </a:r>
            <a:r>
              <a:rPr lang="en-ID" dirty="0"/>
              <a:t> di Indonesia </a:t>
            </a:r>
            <a:r>
              <a:rPr lang="en-ID" dirty="0" err="1"/>
              <a:t>disebabkan</a:t>
            </a:r>
            <a:r>
              <a:rPr lang="en-ID" dirty="0"/>
              <a:t> oleh </a:t>
            </a:r>
            <a:r>
              <a:rPr lang="en-ID" dirty="0" err="1"/>
              <a:t>beberapa</a:t>
            </a:r>
            <a:r>
              <a:rPr lang="en-ID" dirty="0"/>
              <a:t> </a:t>
            </a:r>
            <a:r>
              <a:rPr lang="en-ID" dirty="0" err="1"/>
              <a:t>faktor</a:t>
            </a:r>
            <a:r>
              <a:rPr lang="en-ID" dirty="0"/>
              <a:t> </a:t>
            </a:r>
            <a:r>
              <a:rPr lang="en-ID" dirty="0" err="1"/>
              <a:t>seperti</a:t>
            </a:r>
            <a:r>
              <a:rPr lang="en-ID" dirty="0"/>
              <a:t> </a:t>
            </a:r>
            <a:r>
              <a:rPr lang="en-ID" dirty="0" err="1"/>
              <a:t>bangsa</a:t>
            </a:r>
            <a:r>
              <a:rPr lang="en-ID" dirty="0"/>
              <a:t> </a:t>
            </a:r>
            <a:r>
              <a:rPr lang="en-ID" dirty="0" err="1"/>
              <a:t>asing</a:t>
            </a:r>
            <a:r>
              <a:rPr lang="en-ID" dirty="0"/>
              <a:t> </a:t>
            </a:r>
            <a:r>
              <a:rPr lang="en-ID" dirty="0">
                <a:latin typeface="Arial" panose="020B0604020202020204" pitchFamily="34" charset="0"/>
                <a:cs typeface="Arial" panose="020B0604020202020204" pitchFamily="34" charset="0"/>
              </a:rPr>
              <a:t>yang</a:t>
            </a:r>
            <a:r>
              <a:rPr lang="en-ID" dirty="0"/>
              <a:t> </a:t>
            </a:r>
            <a:r>
              <a:rPr lang="en-ID" dirty="0" err="1"/>
              <a:t>singgah</a:t>
            </a:r>
            <a:r>
              <a:rPr lang="en-ID" dirty="0"/>
              <a:t> di Tanah Air, </a:t>
            </a:r>
            <a:r>
              <a:rPr lang="en-ID" dirty="0" err="1"/>
              <a:t>sejarah</a:t>
            </a:r>
            <a:r>
              <a:rPr lang="en-ID" dirty="0"/>
              <a:t> </a:t>
            </a:r>
            <a:r>
              <a:rPr lang="en-ID" dirty="0" err="1"/>
              <a:t>penyebaran</a:t>
            </a:r>
            <a:r>
              <a:rPr lang="en-ID" dirty="0"/>
              <a:t> </a:t>
            </a:r>
            <a:r>
              <a:rPr lang="en-ID" dirty="0" err="1"/>
              <a:t>ras</a:t>
            </a:r>
            <a:r>
              <a:rPr lang="en-ID" dirty="0"/>
              <a:t> dunia, dan juga </a:t>
            </a:r>
            <a:r>
              <a:rPr lang="en-ID" dirty="0" err="1"/>
              <a:t>kondisi</a:t>
            </a:r>
            <a:r>
              <a:rPr lang="en-ID" dirty="0"/>
              <a:t> </a:t>
            </a:r>
            <a:r>
              <a:rPr lang="en-ID" dirty="0" err="1"/>
              <a:t>geografis</a:t>
            </a:r>
            <a:r>
              <a:rPr lang="en-ID" dirty="0"/>
              <a:t>. </a:t>
            </a:r>
          </a:p>
          <a:p>
            <a:pPr>
              <a:lnSpc>
                <a:spcPct val="150000"/>
              </a:lnSpc>
            </a:pPr>
            <a:endParaRPr lang="en-ID" dirty="0">
              <a:latin typeface="Arial" panose="020B0604020202020204" pitchFamily="34" charset="0"/>
              <a:cs typeface="Arial" panose="020B0604020202020204" pitchFamily="34" charset="0"/>
            </a:endParaRPr>
          </a:p>
          <a:p>
            <a:pPr>
              <a:lnSpc>
                <a:spcPct val="150000"/>
              </a:lnSpc>
            </a:pPr>
            <a:r>
              <a:rPr lang="en-ID" dirty="0"/>
              <a:t>Ada </a:t>
            </a:r>
            <a:r>
              <a:rPr lang="en-ID" dirty="0" err="1"/>
              <a:t>beberapa</a:t>
            </a:r>
            <a:r>
              <a:rPr lang="en-ID" dirty="0"/>
              <a:t> </a:t>
            </a:r>
            <a:r>
              <a:rPr lang="en-ID" dirty="0" err="1"/>
              <a:t>ras</a:t>
            </a:r>
            <a:r>
              <a:rPr lang="en-ID" dirty="0"/>
              <a:t> yang </a:t>
            </a:r>
            <a:r>
              <a:rPr lang="en-ID" dirty="0" err="1"/>
              <a:t>tersebar</a:t>
            </a:r>
            <a:r>
              <a:rPr lang="en-ID" dirty="0"/>
              <a:t> di </a:t>
            </a:r>
            <a:r>
              <a:rPr lang="en-ID" dirty="0" err="1"/>
              <a:t>berbagai</a:t>
            </a:r>
            <a:r>
              <a:rPr lang="en-ID" dirty="0"/>
              <a:t> wilayah di Indonesia. Ras Malayan-Mongoloid yang </a:t>
            </a:r>
            <a:r>
              <a:rPr lang="en-ID" dirty="0" err="1"/>
              <a:t>berada</a:t>
            </a:r>
            <a:r>
              <a:rPr lang="en-ID" dirty="0"/>
              <a:t> di Sumatra, </a:t>
            </a:r>
            <a:r>
              <a:rPr lang="en-ID" dirty="0" err="1"/>
              <a:t>Jawa</a:t>
            </a:r>
            <a:r>
              <a:rPr lang="en-ID" dirty="0"/>
              <a:t>, Bali, Nusa Tenggara Barat, Kalimantan, dan Sulawesi. Ras </a:t>
            </a:r>
            <a:r>
              <a:rPr lang="en-ID" dirty="0" err="1"/>
              <a:t>Melanesoid</a:t>
            </a:r>
            <a:r>
              <a:rPr lang="en-ID" dirty="0"/>
              <a:t> </a:t>
            </a:r>
            <a:r>
              <a:rPr lang="en-ID" dirty="0" err="1"/>
              <a:t>mendiami</a:t>
            </a:r>
            <a:r>
              <a:rPr lang="en-ID" dirty="0"/>
              <a:t> wilayah Papua, Maluku, dan juga Nusa Tenggara Timur. </a:t>
            </a:r>
            <a:r>
              <a:rPr lang="en-ID" dirty="0" err="1"/>
              <a:t>Selain</a:t>
            </a:r>
            <a:r>
              <a:rPr lang="en-ID" dirty="0"/>
              <a:t> </a:t>
            </a:r>
            <a:r>
              <a:rPr lang="en-ID" dirty="0" err="1"/>
              <a:t>itu</a:t>
            </a:r>
            <a:r>
              <a:rPr lang="en-ID" dirty="0"/>
              <a:t>, </a:t>
            </a:r>
            <a:r>
              <a:rPr lang="en-ID" dirty="0" err="1"/>
              <a:t>ada</a:t>
            </a:r>
            <a:r>
              <a:rPr lang="en-ID" dirty="0"/>
              <a:t> juga </a:t>
            </a:r>
            <a:r>
              <a:rPr lang="en-ID" dirty="0" err="1"/>
              <a:t>ras</a:t>
            </a:r>
            <a:r>
              <a:rPr lang="en-ID" dirty="0"/>
              <a:t> Asiatic Mongoloid yang </a:t>
            </a:r>
            <a:r>
              <a:rPr lang="en-ID" dirty="0" err="1"/>
              <a:t>tersebar</a:t>
            </a:r>
            <a:r>
              <a:rPr lang="en-ID" dirty="0"/>
              <a:t> di </a:t>
            </a:r>
            <a:r>
              <a:rPr lang="en-ID" dirty="0" err="1"/>
              <a:t>berbagai</a:t>
            </a:r>
            <a:r>
              <a:rPr lang="en-ID" dirty="0"/>
              <a:t> wilayah di Indonesia, </a:t>
            </a:r>
            <a:r>
              <a:rPr lang="en-ID" dirty="0" err="1"/>
              <a:t>yaitu</a:t>
            </a:r>
            <a:r>
              <a:rPr lang="en-ID" dirty="0"/>
              <a:t> </a:t>
            </a:r>
            <a:r>
              <a:rPr lang="en-ID" dirty="0" err="1"/>
              <a:t>seperti</a:t>
            </a:r>
            <a:r>
              <a:rPr lang="en-ID" dirty="0"/>
              <a:t> orang </a:t>
            </a:r>
            <a:r>
              <a:rPr lang="en-ID" dirty="0" err="1"/>
              <a:t>Tionghoa</a:t>
            </a:r>
            <a:r>
              <a:rPr lang="en-ID" dirty="0"/>
              <a:t>, </a:t>
            </a:r>
            <a:r>
              <a:rPr lang="en-ID" dirty="0" err="1"/>
              <a:t>Jepang</a:t>
            </a:r>
            <a:r>
              <a:rPr lang="en-ID" dirty="0"/>
              <a:t>, dan Korea. </a:t>
            </a:r>
            <a:r>
              <a:rPr lang="en-ID" dirty="0" err="1"/>
              <a:t>Terakhir</a:t>
            </a:r>
            <a:r>
              <a:rPr lang="en-ID" dirty="0"/>
              <a:t>, </a:t>
            </a:r>
            <a:r>
              <a:rPr lang="en-ID" dirty="0" err="1"/>
              <a:t>ada</a:t>
            </a:r>
            <a:r>
              <a:rPr lang="en-ID" dirty="0"/>
              <a:t> </a:t>
            </a:r>
            <a:r>
              <a:rPr lang="en-ID" dirty="0" err="1"/>
              <a:t>ras</a:t>
            </a:r>
            <a:r>
              <a:rPr lang="en-ID" dirty="0"/>
              <a:t> </a:t>
            </a:r>
            <a:r>
              <a:rPr lang="en-ID" dirty="0" err="1"/>
              <a:t>Kaukasoid</a:t>
            </a:r>
            <a:r>
              <a:rPr lang="en-ID" dirty="0"/>
              <a:t>, </a:t>
            </a:r>
            <a:r>
              <a:rPr lang="en-ID" dirty="0" err="1"/>
              <a:t>yaitu</a:t>
            </a:r>
            <a:r>
              <a:rPr lang="en-ID" dirty="0"/>
              <a:t> orang-orang India, Timur-Tengah, Australia, </a:t>
            </a:r>
            <a:r>
              <a:rPr lang="en-ID" dirty="0" err="1"/>
              <a:t>Eropa</a:t>
            </a:r>
            <a:r>
              <a:rPr lang="en-ID" dirty="0"/>
              <a:t>, dan Amerika.</a:t>
            </a:r>
          </a:p>
        </p:txBody>
      </p:sp>
    </p:spTree>
    <p:extLst>
      <p:ext uri="{BB962C8B-B14F-4D97-AF65-F5344CB8AC3E}">
        <p14:creationId xmlns:p14="http://schemas.microsoft.com/office/powerpoint/2010/main" val="85013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48A76-8E03-49DD-AA53-AF46136FB0BF}"/>
              </a:ext>
            </a:extLst>
          </p:cNvPr>
          <p:cNvSpPr/>
          <p:nvPr/>
        </p:nvSpPr>
        <p:spPr>
          <a:xfrm>
            <a:off x="1417144" y="1743074"/>
            <a:ext cx="9184181" cy="3364767"/>
          </a:xfrm>
          <a:prstGeom prst="rect">
            <a:avLst/>
          </a:prstGeom>
        </p:spPr>
        <p:txBody>
          <a:bodyPr wrap="square">
            <a:spAutoFit/>
          </a:bodyPr>
          <a:lstStyle/>
          <a:p>
            <a:pPr algn="just">
              <a:lnSpc>
                <a:spcPct val="150000"/>
              </a:lnSpc>
              <a:spcAft>
                <a:spcPts val="0"/>
              </a:spcAft>
            </a:pPr>
            <a:r>
              <a:rPr lang="en-ID" dirty="0" err="1">
                <a:latin typeface="Arial" panose="020B0604020202020204" pitchFamily="34" charset="0"/>
                <a:ea typeface="Times New Roman" panose="02020603050405020304" pitchFamily="18" charset="0"/>
              </a:rPr>
              <a:t>Keberagaman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anggota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golongan</a:t>
            </a:r>
            <a:endParaRPr lang="en-ID" dirty="0">
              <a:latin typeface="Arial" panose="020B0604020202020204" pitchFamily="34" charset="0"/>
              <a:ea typeface="Times New Roman" panose="02020603050405020304" pitchFamily="18" charset="0"/>
            </a:endParaRPr>
          </a:p>
          <a:p>
            <a:pPr algn="just">
              <a:lnSpc>
                <a:spcPct val="150000"/>
              </a:lnSpc>
              <a:spcAft>
                <a:spcPts val="0"/>
              </a:spcAft>
            </a:pPr>
            <a:r>
              <a:rPr lang="en-ID" dirty="0" err="1">
                <a:latin typeface="Arial" panose="020B0604020202020204" pitchFamily="34" charset="0"/>
                <a:ea typeface="Times New Roman" panose="02020603050405020304" pitchFamily="18" charset="0"/>
              </a:rPr>
              <a:t>Dalam</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masyarakat</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multikultural</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keberagaman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golongan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bisa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terjadi</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secara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vertikal</a:t>
            </a:r>
            <a:r>
              <a:rPr lang="en-ID" dirty="0">
                <a:latin typeface="Arial" panose="020B0604020202020204" pitchFamily="34" charset="0"/>
                <a:ea typeface="Times New Roman" panose="02020603050405020304" pitchFamily="18" charset="0"/>
              </a:rPr>
              <a:t> dan horizontal. </a:t>
            </a:r>
            <a:r>
              <a:rPr lang="en-ID" dirty="0" err="1">
                <a:latin typeface="Arial" panose="020B0604020202020204" pitchFamily="34" charset="0"/>
                <a:ea typeface="Times New Roman" panose="02020603050405020304" pitchFamily="18" charset="0"/>
              </a:rPr>
              <a:t>Untuk</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vertikal</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terdapat</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hierarki</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lapisan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atas</a:t>
            </a:r>
            <a:r>
              <a:rPr lang="en-ID" dirty="0">
                <a:latin typeface="Arial" panose="020B0604020202020204" pitchFamily="34" charset="0"/>
                <a:ea typeface="Times New Roman" panose="02020603050405020304" pitchFamily="18" charset="0"/>
              </a:rPr>
              <a:t> dan </a:t>
            </a:r>
            <a:r>
              <a:rPr lang="en-ID" dirty="0" err="1">
                <a:latin typeface="Arial" panose="020B0604020202020204" pitchFamily="34" charset="0"/>
                <a:ea typeface="Times New Roman" panose="02020603050405020304" pitchFamily="18" charset="0"/>
              </a:rPr>
              <a:t>lapisan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bawah</a:t>
            </a:r>
            <a:r>
              <a:rPr lang="en-ID" dirty="0">
                <a:latin typeface="Arial" panose="020B0604020202020204" pitchFamily="34" charset="0"/>
                <a:ea typeface="Times New Roman" panose="02020603050405020304" pitchFamily="18" charset="0"/>
              </a:rPr>
              <a:t> yang </a:t>
            </a:r>
            <a:r>
              <a:rPr lang="en-ID" dirty="0" err="1">
                <a:latin typeface="Arial" panose="020B0604020202020204" pitchFamily="34" charset="0"/>
                <a:ea typeface="Times New Roman" panose="02020603050405020304" pitchFamily="18" charset="0"/>
              </a:rPr>
              <a:t>cukup</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tajam</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Contohnya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seperti</a:t>
            </a:r>
            <a:r>
              <a:rPr lang="en-ID" dirty="0">
                <a:latin typeface="Arial" panose="020B0604020202020204" pitchFamily="34" charset="0"/>
                <a:ea typeface="Times New Roman" panose="02020603050405020304" pitchFamily="18" charset="0"/>
              </a:rPr>
              <a:t> status </a:t>
            </a:r>
            <a:r>
              <a:rPr lang="en-ID" dirty="0" err="1">
                <a:latin typeface="Arial" panose="020B0604020202020204" pitchFamily="34" charset="0"/>
                <a:ea typeface="Times New Roman" panose="02020603050405020304" pitchFamily="18" charset="0"/>
              </a:rPr>
              <a:t>sosial</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pendidikan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jabatan</a:t>
            </a:r>
            <a:r>
              <a:rPr lang="en-ID" dirty="0">
                <a:latin typeface="Arial" panose="020B0604020202020204" pitchFamily="34" charset="0"/>
                <a:ea typeface="Times New Roman" panose="02020603050405020304" pitchFamily="18" charset="0"/>
              </a:rPr>
              <a:t>, dan </a:t>
            </a:r>
            <a:r>
              <a:rPr lang="en-ID" dirty="0" err="1">
                <a:latin typeface="Arial" panose="020B0604020202020204" pitchFamily="34" charset="0"/>
                <a:ea typeface="Times New Roman" panose="02020603050405020304" pitchFamily="18" charset="0"/>
              </a:rPr>
              <a:t>sebagainya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Secara</a:t>
            </a:r>
            <a:r>
              <a:rPr lang="en-ID" dirty="0">
                <a:latin typeface="Arial" panose="020B0604020202020204" pitchFamily="34" charset="0"/>
                <a:ea typeface="Times New Roman" panose="02020603050405020304" pitchFamily="18" charset="0"/>
              </a:rPr>
              <a:t> horizontal, </a:t>
            </a:r>
            <a:r>
              <a:rPr lang="en-ID" dirty="0" err="1">
                <a:latin typeface="Arial" panose="020B0604020202020204" pitchFamily="34" charset="0"/>
                <a:ea typeface="Times New Roman" panose="02020603050405020304" pitchFamily="18" charset="0"/>
              </a:rPr>
              <a:t>biasanya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anggota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golongan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setara</a:t>
            </a:r>
            <a:r>
              <a:rPr lang="en-ID" dirty="0">
                <a:latin typeface="Arial" panose="020B0604020202020204" pitchFamily="34" charset="0"/>
                <a:ea typeface="Times New Roman" panose="02020603050405020304" pitchFamily="18" charset="0"/>
              </a:rPr>
              <a:t> dan </a:t>
            </a:r>
            <a:r>
              <a:rPr lang="en-ID" dirty="0" err="1">
                <a:latin typeface="Arial" panose="020B0604020202020204" pitchFamily="34" charset="0"/>
                <a:ea typeface="Times New Roman" panose="02020603050405020304" pitchFamily="18" charset="0"/>
              </a:rPr>
              <a:t>tidak</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ada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hierarki</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Namun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hal</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ini</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mengakibatkan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banyak</a:t>
            </a:r>
            <a:r>
              <a:rPr lang="en-ID" dirty="0">
                <a:latin typeface="Arial" panose="020B0604020202020204" pitchFamily="34" charset="0"/>
                <a:ea typeface="Times New Roman" panose="02020603050405020304" pitchFamily="18" charset="0"/>
              </a:rPr>
              <a:t> yang </a:t>
            </a:r>
            <a:r>
              <a:rPr lang="en-ID" dirty="0" err="1">
                <a:latin typeface="Arial" panose="020B0604020202020204" pitchFamily="34" charset="0"/>
                <a:ea typeface="Times New Roman" panose="02020603050405020304" pitchFamily="18" charset="0"/>
              </a:rPr>
              <a:t>merasa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anggota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golongannya</a:t>
            </a:r>
            <a:r>
              <a:rPr lang="en-ID" dirty="0">
                <a:latin typeface="Arial" panose="020B0604020202020204" pitchFamily="34" charset="0"/>
                <a:ea typeface="Times New Roman" panose="02020603050405020304" pitchFamily="18" charset="0"/>
              </a:rPr>
              <a:t> paling </a:t>
            </a:r>
            <a:r>
              <a:rPr lang="en-ID" dirty="0" err="1">
                <a:latin typeface="Arial" panose="020B0604020202020204" pitchFamily="34" charset="0"/>
                <a:ea typeface="Times New Roman" panose="02020603050405020304" pitchFamily="18" charset="0"/>
              </a:rPr>
              <a:t>benar</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sehingga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merendahkan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anggota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golongan</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lainnya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Contohnya</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adalah</a:t>
            </a:r>
            <a:r>
              <a:rPr lang="en-ID" dirty="0">
                <a:latin typeface="Arial" panose="020B0604020202020204" pitchFamily="34" charset="0"/>
                <a:ea typeface="Times New Roman" panose="02020603050405020304" pitchFamily="18" charset="0"/>
              </a:rPr>
              <a:t> agama, </a:t>
            </a:r>
            <a:r>
              <a:rPr lang="en-ID" dirty="0" err="1">
                <a:latin typeface="Arial" panose="020B0604020202020204" pitchFamily="34" charset="0"/>
                <a:ea typeface="Times New Roman" panose="02020603050405020304" pitchFamily="18" charset="0"/>
              </a:rPr>
              <a:t>idealisme</a:t>
            </a:r>
            <a:r>
              <a:rPr lang="en-ID" dirty="0">
                <a:latin typeface="Arial" panose="020B0604020202020204" pitchFamily="34" charset="0"/>
                <a:ea typeface="Times New Roman" panose="02020603050405020304" pitchFamily="18" charset="0"/>
              </a:rPr>
              <a:t>, </a:t>
            </a:r>
            <a:r>
              <a:rPr lang="en-ID" dirty="0" err="1">
                <a:latin typeface="Arial" panose="020B0604020202020204" pitchFamily="34" charset="0"/>
                <a:ea typeface="Times New Roman" panose="02020603050405020304" pitchFamily="18" charset="0"/>
              </a:rPr>
              <a:t>adat-istiadat</a:t>
            </a:r>
            <a:r>
              <a:rPr lang="en-ID" dirty="0">
                <a:latin typeface="Arial" panose="020B0604020202020204" pitchFamily="34" charset="0"/>
                <a:ea typeface="Times New Roman" panose="02020603050405020304" pitchFamily="18" charset="0"/>
              </a:rPr>
              <a:t>, dan </a:t>
            </a:r>
            <a:r>
              <a:rPr lang="en-ID" dirty="0" err="1">
                <a:latin typeface="Arial" panose="020B0604020202020204" pitchFamily="34" charset="0"/>
                <a:ea typeface="Times New Roman" panose="02020603050405020304" pitchFamily="18" charset="0"/>
              </a:rPr>
              <a:t>sebagainya</a:t>
            </a:r>
            <a:r>
              <a:rPr lang="en-ID" dirty="0">
                <a:latin typeface="Arial" panose="020B0604020202020204" pitchFamily="34" charset="0"/>
                <a:ea typeface="Times New Roman" panose="02020603050405020304" pitchFamily="18" charset="0"/>
              </a:rPr>
              <a:t>.</a:t>
            </a:r>
            <a:endParaRPr lang="en-ID" dirty="0"/>
          </a:p>
        </p:txBody>
      </p:sp>
      <p:pic>
        <p:nvPicPr>
          <p:cNvPr id="4" name="Picture 3">
            <a:extLst>
              <a:ext uri="{FF2B5EF4-FFF2-40B4-BE49-F238E27FC236}">
                <a16:creationId xmlns:a16="http://schemas.microsoft.com/office/drawing/2014/main" id="{6829AFA0-C61E-431A-B521-DBAAA087A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75668" y="0"/>
            <a:ext cx="1478540" cy="1557338"/>
          </a:xfrm>
          <a:prstGeom prst="rect">
            <a:avLst/>
          </a:prstGeom>
        </p:spPr>
      </p:pic>
    </p:spTree>
    <p:extLst>
      <p:ext uri="{BB962C8B-B14F-4D97-AF65-F5344CB8AC3E}">
        <p14:creationId xmlns:p14="http://schemas.microsoft.com/office/powerpoint/2010/main" val="324472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549DB9-8E15-4613-BCE2-160734F353B1}"/>
              </a:ext>
            </a:extLst>
          </p:cNvPr>
          <p:cNvSpPr/>
          <p:nvPr/>
        </p:nvSpPr>
        <p:spPr>
          <a:xfrm>
            <a:off x="1823226" y="1423805"/>
            <a:ext cx="8120572" cy="421847"/>
          </a:xfrm>
          <a:prstGeom prst="rect">
            <a:avLst/>
          </a:prstGeom>
        </p:spPr>
        <p:txBody>
          <a:bodyPr wrap="square">
            <a:spAutoFit/>
          </a:bodyPr>
          <a:lstStyle/>
          <a:p>
            <a:pPr marL="457200" algn="just">
              <a:lnSpc>
                <a:spcPct val="150000"/>
              </a:lnSpc>
              <a:spcAft>
                <a:spcPts val="0"/>
              </a:spcAft>
            </a:pPr>
            <a:r>
              <a:rPr lang="en-ID" sz="1600" dirty="0">
                <a:latin typeface="Arial" panose="020B0604020202020204" pitchFamily="34" charset="0"/>
                <a:ea typeface="Times New Roman" panose="02020603050405020304" pitchFamily="18" charset="0"/>
                <a:cs typeface="Times New Roman" panose="02020603050405020304" pitchFamily="18" charset="0"/>
              </a:rPr>
              <a:t> </a:t>
            </a:r>
            <a:endParaRPr lang="en-ID"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8ADD71B-421B-4B28-9E8A-1F0A49539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368774" y="0"/>
            <a:ext cx="1437844" cy="1514474"/>
          </a:xfrm>
          <a:prstGeom prst="rect">
            <a:avLst/>
          </a:prstGeom>
        </p:spPr>
      </p:pic>
      <p:sp>
        <p:nvSpPr>
          <p:cNvPr id="3" name="Rectangle 2">
            <a:extLst>
              <a:ext uri="{FF2B5EF4-FFF2-40B4-BE49-F238E27FC236}">
                <a16:creationId xmlns:a16="http://schemas.microsoft.com/office/drawing/2014/main" id="{D6384F1F-ED00-487D-8EC7-2A4AE9F33D91}"/>
              </a:ext>
            </a:extLst>
          </p:cNvPr>
          <p:cNvSpPr/>
          <p:nvPr/>
        </p:nvSpPr>
        <p:spPr>
          <a:xfrm>
            <a:off x="2145506" y="1470162"/>
            <a:ext cx="7900988" cy="4333174"/>
          </a:xfrm>
          <a:prstGeom prst="rect">
            <a:avLst/>
          </a:prstGeom>
        </p:spPr>
        <p:txBody>
          <a:bodyPr wrap="square">
            <a:spAutoFit/>
          </a:bodyPr>
          <a:lstStyle/>
          <a:p>
            <a:pPr>
              <a:lnSpc>
                <a:spcPct val="200000"/>
              </a:lnSpc>
            </a:pPr>
            <a:r>
              <a:rPr lang="en-ID" b="1" dirty="0" err="1"/>
              <a:t>Pentingnya</a:t>
            </a:r>
            <a:r>
              <a:rPr lang="en-ID" b="1" dirty="0"/>
              <a:t> </a:t>
            </a:r>
            <a:r>
              <a:rPr lang="en-ID" b="1" dirty="0" err="1"/>
              <a:t>menjaga</a:t>
            </a:r>
            <a:r>
              <a:rPr lang="en-ID" b="1" dirty="0"/>
              <a:t> </a:t>
            </a:r>
            <a:r>
              <a:rPr lang="en-ID" b="1" dirty="0" err="1"/>
              <a:t>toleransi</a:t>
            </a:r>
            <a:r>
              <a:rPr lang="en-ID" b="1" dirty="0"/>
              <a:t> di </a:t>
            </a:r>
            <a:r>
              <a:rPr lang="en-ID" b="1" dirty="0" err="1"/>
              <a:t>dalam</a:t>
            </a:r>
            <a:r>
              <a:rPr lang="en-ID" b="1" dirty="0"/>
              <a:t>  </a:t>
            </a:r>
            <a:r>
              <a:rPr lang="en-ID" b="1" dirty="0" err="1"/>
              <a:t>keberagaman</a:t>
            </a:r>
            <a:endParaRPr lang="en-ID" b="1" dirty="0"/>
          </a:p>
          <a:p>
            <a:pPr>
              <a:lnSpc>
                <a:spcPct val="150000"/>
              </a:lnSpc>
            </a:pPr>
            <a:r>
              <a:rPr lang="en-ID" dirty="0"/>
              <a:t>Indonesia </a:t>
            </a:r>
            <a:r>
              <a:rPr lang="en-ID" dirty="0" err="1"/>
              <a:t>adalah</a:t>
            </a:r>
            <a:r>
              <a:rPr lang="en-ID" dirty="0"/>
              <a:t> negara yang kaya </a:t>
            </a:r>
            <a:r>
              <a:rPr lang="en-ID" dirty="0" err="1"/>
              <a:t>akan</a:t>
            </a:r>
            <a:r>
              <a:rPr lang="en-ID" dirty="0"/>
              <a:t> </a:t>
            </a:r>
            <a:r>
              <a:rPr lang="en-ID" dirty="0" err="1"/>
              <a:t>perbedaan</a:t>
            </a:r>
            <a:r>
              <a:rPr lang="en-ID" dirty="0"/>
              <a:t> dan </a:t>
            </a:r>
            <a:r>
              <a:rPr lang="en-ID" dirty="0" err="1"/>
              <a:t>keberagaman</a:t>
            </a:r>
            <a:r>
              <a:rPr lang="en-ID" dirty="0"/>
              <a:t>, </a:t>
            </a:r>
            <a:r>
              <a:rPr lang="en-ID" dirty="0" err="1"/>
              <a:t>hal</a:t>
            </a:r>
            <a:r>
              <a:rPr lang="en-ID" dirty="0"/>
              <a:t> </a:t>
            </a:r>
            <a:r>
              <a:rPr lang="en-ID" dirty="0" err="1"/>
              <a:t>tersebut</a:t>
            </a:r>
            <a:r>
              <a:rPr lang="en-ID" dirty="0"/>
              <a:t> </a:t>
            </a:r>
            <a:r>
              <a:rPr lang="en-ID" dirty="0" err="1"/>
              <a:t>membuat</a:t>
            </a:r>
            <a:r>
              <a:rPr lang="en-ID" dirty="0"/>
              <a:t> Indonesia </a:t>
            </a:r>
            <a:r>
              <a:rPr lang="en-ID" dirty="0" err="1"/>
              <a:t>rentan</a:t>
            </a:r>
            <a:r>
              <a:rPr lang="en-ID" dirty="0"/>
              <a:t> </a:t>
            </a:r>
            <a:r>
              <a:rPr lang="en-ID" dirty="0" err="1"/>
              <a:t>terpecah-belah</a:t>
            </a:r>
            <a:r>
              <a:rPr lang="en-ID" dirty="0"/>
              <a:t> </a:t>
            </a:r>
            <a:r>
              <a:rPr lang="en-ID" dirty="0" err="1"/>
              <a:t>akibat</a:t>
            </a:r>
            <a:r>
              <a:rPr lang="en-ID" dirty="0"/>
              <a:t> </a:t>
            </a:r>
            <a:r>
              <a:rPr lang="en-ID" dirty="0" err="1"/>
              <a:t>perbedaan</a:t>
            </a:r>
            <a:r>
              <a:rPr lang="en-ID" dirty="0"/>
              <a:t> yang </a:t>
            </a:r>
            <a:r>
              <a:rPr lang="en-ID" dirty="0" err="1"/>
              <a:t>ada</a:t>
            </a:r>
            <a:r>
              <a:rPr lang="en-ID" dirty="0"/>
              <a:t>. </a:t>
            </a:r>
          </a:p>
          <a:p>
            <a:pPr>
              <a:lnSpc>
                <a:spcPct val="150000"/>
              </a:lnSpc>
            </a:pPr>
            <a:endParaRPr lang="en-ID" dirty="0">
              <a:latin typeface="Arial" panose="020B0604020202020204" pitchFamily="34" charset="0"/>
              <a:cs typeface="Arial" panose="020B0604020202020204" pitchFamily="34" charset="0"/>
            </a:endParaRPr>
          </a:p>
          <a:p>
            <a:pPr>
              <a:lnSpc>
                <a:spcPct val="150000"/>
              </a:lnSpc>
            </a:pPr>
            <a:r>
              <a:rPr lang="en-ID" dirty="0" err="1"/>
              <a:t>Perpecahan</a:t>
            </a:r>
            <a:r>
              <a:rPr lang="en-ID" dirty="0"/>
              <a:t> di </a:t>
            </a:r>
            <a:r>
              <a:rPr lang="en-ID" dirty="0" err="1"/>
              <a:t>masyarakat</a:t>
            </a:r>
            <a:r>
              <a:rPr lang="en-ID" dirty="0"/>
              <a:t> </a:t>
            </a:r>
            <a:r>
              <a:rPr lang="en-ID" dirty="0" err="1"/>
              <a:t>bisa</a:t>
            </a:r>
            <a:r>
              <a:rPr lang="en-ID" dirty="0"/>
              <a:t> </a:t>
            </a:r>
            <a:r>
              <a:rPr lang="en-ID" dirty="0" err="1"/>
              <a:t>memicu</a:t>
            </a:r>
            <a:r>
              <a:rPr lang="en-ID" dirty="0"/>
              <a:t> </a:t>
            </a:r>
            <a:r>
              <a:rPr lang="en-ID" dirty="0" err="1"/>
              <a:t>konflik</a:t>
            </a:r>
            <a:r>
              <a:rPr lang="en-ID" dirty="0"/>
              <a:t> yang </a:t>
            </a:r>
            <a:r>
              <a:rPr lang="en-ID" dirty="0" err="1"/>
              <a:t>menimbulkan</a:t>
            </a:r>
            <a:r>
              <a:rPr lang="en-ID" dirty="0"/>
              <a:t> </a:t>
            </a:r>
            <a:r>
              <a:rPr lang="en-ID" dirty="0" err="1"/>
              <a:t>kerugian</a:t>
            </a:r>
            <a:r>
              <a:rPr lang="en-ID" dirty="0"/>
              <a:t> </a:t>
            </a:r>
            <a:r>
              <a:rPr lang="en-ID" dirty="0" err="1"/>
              <a:t>banyak</a:t>
            </a:r>
            <a:r>
              <a:rPr lang="en-ID" dirty="0"/>
              <a:t> </a:t>
            </a:r>
            <a:r>
              <a:rPr lang="en-ID" dirty="0" err="1"/>
              <a:t>pihak</a:t>
            </a:r>
            <a:r>
              <a:rPr lang="en-ID" dirty="0"/>
              <a:t>. oleh </a:t>
            </a:r>
            <a:r>
              <a:rPr lang="en-ID" dirty="0" err="1"/>
              <a:t>karenanya</a:t>
            </a:r>
            <a:r>
              <a:rPr lang="en-ID" dirty="0"/>
              <a:t>, </a:t>
            </a:r>
            <a:r>
              <a:rPr lang="en-ID" dirty="0" err="1"/>
              <a:t>diperlukan</a:t>
            </a:r>
            <a:r>
              <a:rPr lang="en-ID" dirty="0"/>
              <a:t> </a:t>
            </a:r>
            <a:r>
              <a:rPr lang="en-ID" dirty="0" err="1"/>
              <a:t>sifat</a:t>
            </a:r>
            <a:r>
              <a:rPr lang="en-ID" dirty="0"/>
              <a:t> </a:t>
            </a:r>
            <a:r>
              <a:rPr lang="en-ID" dirty="0" err="1"/>
              <a:t>toleran</a:t>
            </a:r>
            <a:r>
              <a:rPr lang="en-ID" dirty="0"/>
              <a:t> dan juga </a:t>
            </a:r>
            <a:r>
              <a:rPr lang="en-ID" dirty="0" err="1"/>
              <a:t>tenggang</a:t>
            </a:r>
            <a:r>
              <a:rPr lang="en-ID" dirty="0"/>
              <a:t> rasa </a:t>
            </a:r>
            <a:r>
              <a:rPr lang="en-ID" dirty="0" err="1"/>
              <a:t>terhadap</a:t>
            </a:r>
            <a:r>
              <a:rPr lang="en-ID" dirty="0"/>
              <a:t> </a:t>
            </a:r>
            <a:r>
              <a:rPr lang="en-ID" dirty="0" err="1"/>
              <a:t>perbedaan</a:t>
            </a:r>
            <a:r>
              <a:rPr lang="en-ID" dirty="0"/>
              <a:t> dan </a:t>
            </a:r>
            <a:r>
              <a:rPr lang="en-ID" dirty="0" err="1"/>
              <a:t>kemajemukan</a:t>
            </a:r>
            <a:r>
              <a:rPr lang="en-ID" dirty="0"/>
              <a:t> di </a:t>
            </a:r>
            <a:r>
              <a:rPr lang="en-ID" dirty="0" err="1"/>
              <a:t>masyarakat</a:t>
            </a:r>
            <a:r>
              <a:rPr lang="en-ID" dirty="0"/>
              <a:t>. </a:t>
            </a:r>
            <a:r>
              <a:rPr lang="en-ID" dirty="0" err="1"/>
              <a:t>Sifat</a:t>
            </a:r>
            <a:r>
              <a:rPr lang="en-ID" dirty="0"/>
              <a:t> </a:t>
            </a:r>
            <a:r>
              <a:rPr lang="en-ID" dirty="0" err="1"/>
              <a:t>toleransi</a:t>
            </a:r>
            <a:r>
              <a:rPr lang="en-ID" dirty="0"/>
              <a:t> </a:t>
            </a:r>
            <a:r>
              <a:rPr lang="en-ID" dirty="0" err="1"/>
              <a:t>haruslah</a:t>
            </a:r>
            <a:r>
              <a:rPr lang="en-ID" dirty="0"/>
              <a:t> </a:t>
            </a:r>
            <a:r>
              <a:rPr lang="en-ID" dirty="0" err="1"/>
              <a:t>ditanamkan</a:t>
            </a:r>
            <a:r>
              <a:rPr lang="en-ID" dirty="0"/>
              <a:t> </a:t>
            </a:r>
            <a:r>
              <a:rPr lang="en-ID" dirty="0" err="1"/>
              <a:t>sejak</a:t>
            </a:r>
            <a:r>
              <a:rPr lang="en-ID" dirty="0"/>
              <a:t> </a:t>
            </a:r>
            <a:r>
              <a:rPr lang="en-ID" dirty="0" err="1"/>
              <a:t>dini</a:t>
            </a:r>
            <a:r>
              <a:rPr lang="en-ID" dirty="0"/>
              <a:t> </a:t>
            </a:r>
            <a:r>
              <a:rPr lang="en-ID" dirty="0" err="1"/>
              <a:t>supaya</a:t>
            </a:r>
            <a:r>
              <a:rPr lang="en-ID" dirty="0"/>
              <a:t> </a:t>
            </a:r>
            <a:r>
              <a:rPr lang="en-ID" dirty="0" err="1"/>
              <a:t>bisa</a:t>
            </a:r>
            <a:r>
              <a:rPr lang="en-ID" dirty="0"/>
              <a:t> </a:t>
            </a:r>
            <a:r>
              <a:rPr lang="en-ID" dirty="0" err="1"/>
              <a:t>menerima</a:t>
            </a:r>
            <a:r>
              <a:rPr lang="en-ID" dirty="0"/>
              <a:t> </a:t>
            </a:r>
            <a:r>
              <a:rPr lang="en-ID" dirty="0" err="1"/>
              <a:t>perbedaan</a:t>
            </a:r>
            <a:r>
              <a:rPr lang="en-ID" dirty="0"/>
              <a:t> yang </a:t>
            </a:r>
            <a:r>
              <a:rPr lang="en-ID" dirty="0" err="1"/>
              <a:t>ada</a:t>
            </a:r>
            <a:r>
              <a:rPr lang="en-ID" dirty="0"/>
              <a:t>.</a:t>
            </a:r>
          </a:p>
        </p:txBody>
      </p:sp>
    </p:spTree>
    <p:extLst>
      <p:ext uri="{BB962C8B-B14F-4D97-AF65-F5344CB8AC3E}">
        <p14:creationId xmlns:p14="http://schemas.microsoft.com/office/powerpoint/2010/main" val="2978896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464</TotalTime>
  <Words>998</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Cambria</vt:lpstr>
      <vt:lpstr>Century Gothic</vt:lpstr>
      <vt:lpstr>Franklin Gothic Heavy</vt:lpstr>
      <vt:lpstr>Wingdings 3</vt:lpstr>
      <vt:lpstr>Ion</vt:lpstr>
      <vt:lpstr>PEMBAURAN BANGSA  DI TENGAH PERBEDAAN &amp; KEBERAGAMAN  Kamis 15 Juni 2023 oleh : Hifzon Djambek D, S,Ag Sekretaris FPK Kota Surabaya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WAWASAN KEBANGSAAN         Pengertian Secara ringkas, wawasan kebangsaan memiliki beberapa     WAWASAN KEBANGSAAN Pengertian : Wawasan Kebangsaan merupakan cara pandang mengenai diri dan tanah airnya sebagai negara kepulauan dan sikap bangsa Indonesia terhadap diri dan lingkungannya, dengan mengutamakan persatuan dan kesatuan wilayah dalam penyelenggaraan kehidupan berbangsa, bernegara dan bermasyarakat.</dc:title>
  <dc:creator>hifzon djambek</dc:creator>
  <cp:lastModifiedBy>hifzon djambek</cp:lastModifiedBy>
  <cp:revision>50</cp:revision>
  <dcterms:created xsi:type="dcterms:W3CDTF">2023-03-15T13:11:17Z</dcterms:created>
  <dcterms:modified xsi:type="dcterms:W3CDTF">2023-06-14T16:08:15Z</dcterms:modified>
</cp:coreProperties>
</file>