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73" r:id="rId17"/>
    <p:sldId id="268" r:id="rId18"/>
    <p:sldId id="269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43E924-E6CC-435C-A311-0D18796C8A3A}" type="datetimeFigureOut">
              <a:rPr lang="id-ID" smtClean="0"/>
              <a:t>10/07/2023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89DA7F1-BD15-4193-BEF8-A791C1AEA013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183903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chemeClr val="tx1"/>
                </a:solidFill>
                <a:effectLst/>
              </a:rPr>
              <a:t>PENGUATAN &amp; PEMANTAPAN WAWASAN </a:t>
            </a:r>
            <a:r>
              <a:rPr lang="id-ID" sz="4000" b="1" dirty="0" smtClean="0">
                <a:solidFill>
                  <a:schemeClr val="tx1"/>
                </a:solidFill>
                <a:effectLst/>
              </a:rPr>
              <a:t>KEBANGSAAN</a:t>
            </a:r>
            <a:r>
              <a:rPr lang="en-US" sz="40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effectLst/>
              </a:rPr>
            </a:br>
            <a:r>
              <a:rPr lang="en-US" sz="4000" b="1" dirty="0" smtClean="0">
                <a:solidFill>
                  <a:schemeClr val="tx1"/>
                </a:solidFill>
                <a:effectLst/>
              </a:rPr>
              <a:t>DAN PERAN AGAMA DALAM MERAWAT KEBERAGAMAN</a:t>
            </a:r>
            <a:endParaRPr lang="id-ID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560234" cy="160858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Oleh:</a:t>
            </a:r>
          </a:p>
          <a:p>
            <a:pPr algn="ctr"/>
            <a:endParaRPr lang="id-ID" b="1" dirty="0">
              <a:solidFill>
                <a:schemeClr val="tx1"/>
              </a:solidFill>
            </a:endParaRPr>
          </a:p>
          <a:p>
            <a:pPr algn="ctr"/>
            <a:r>
              <a:rPr lang="id-ID" b="1" dirty="0" smtClean="0">
                <a:solidFill>
                  <a:schemeClr val="tx1"/>
                </a:solidFill>
              </a:rPr>
              <a:t>I Wayan Suraba, SH, MPdH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</a:rPr>
              <a:t>(Ketua Walaka PHDI Kota </a:t>
            </a:r>
            <a:r>
              <a:rPr lang="id-ID" b="1" dirty="0" smtClean="0">
                <a:solidFill>
                  <a:schemeClr val="tx1"/>
                </a:solidFill>
              </a:rPr>
              <a:t>Suraba</a:t>
            </a:r>
            <a:r>
              <a:rPr lang="en-US" b="1" dirty="0" err="1" smtClean="0">
                <a:solidFill>
                  <a:schemeClr val="tx1"/>
                </a:solidFill>
              </a:rPr>
              <a:t>ya</a:t>
            </a:r>
            <a:r>
              <a:rPr lang="id-ID" b="1" dirty="0" smtClean="0">
                <a:solidFill>
                  <a:schemeClr val="tx1"/>
                </a:solidFill>
              </a:rPr>
              <a:t>)</a:t>
            </a:r>
            <a:endParaRPr lang="id-ID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Kedaulatan politik adalah otoritas penguasaan suatu negara terhadap tatanan kehidupan masyarakat &amp; Pemerintahan Negara. Kuat/lemahnya kedaulatan politik suatu Negara sangat bergantung kepada </a:t>
            </a:r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</a:rPr>
              <a:t>Karakter/ Mental/ Jiwa Rakyatnya.</a:t>
            </a:r>
          </a:p>
          <a:p>
            <a:endParaRPr lang="id-ID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d-ID" sz="2800" dirty="0" smtClean="0"/>
              <a:t>Kedaulatan politik adalah benteng utama suatu Negara yg harus dipertahankan dari penguasaan asing. </a:t>
            </a:r>
            <a:r>
              <a:rPr lang="id-ID" sz="2800" dirty="0"/>
              <a:t> </a:t>
            </a:r>
            <a:r>
              <a:rPr lang="id-ID" sz="2800" dirty="0" smtClean="0"/>
              <a:t>Runtuhnya kedaulatan politik merupakan pintu masuk penguasaan asing terhadap kekuasaan sebuah Negara.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82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306541" cy="5544616"/>
          </a:xfrm>
        </p:spPr>
      </p:pic>
    </p:spTree>
    <p:extLst>
      <p:ext uri="{BB962C8B-B14F-4D97-AF65-F5344CB8AC3E}">
        <p14:creationId xmlns:p14="http://schemas.microsoft.com/office/powerpoint/2010/main" val="41231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02129" y="1412776"/>
            <a:ext cx="4896544" cy="424847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003466" y="410761"/>
            <a:ext cx="289386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sz="4000" dirty="0" smtClean="0">
                <a:latin typeface="Aharoni" pitchFamily="2" charset="-79"/>
                <a:cs typeface="Aharoni" pitchFamily="2" charset="-79"/>
              </a:rPr>
              <a:t>STABILITAS</a:t>
            </a:r>
            <a:endParaRPr lang="id-ID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831" y="5866819"/>
            <a:ext cx="345960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KESEJAHTERAAN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744" y="5866819"/>
            <a:ext cx="322876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PERTUMBUHAN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436471"/>
            <a:ext cx="212372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Harus didukung Sinergitas</a:t>
            </a:r>
          </a:p>
          <a:p>
            <a:r>
              <a:rPr lang="id-ID" dirty="0" smtClean="0"/>
              <a:t>Segenap komponen Pemda,</a:t>
            </a:r>
          </a:p>
          <a:p>
            <a:r>
              <a:rPr lang="id-ID" dirty="0" smtClean="0"/>
              <a:t>TNI/POLRI,  Ormas/LSM</a:t>
            </a:r>
          </a:p>
          <a:p>
            <a:r>
              <a:rPr lang="id-ID" dirty="0" smtClean="0"/>
              <a:t>Serta masyarakat.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93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95" y="4149080"/>
            <a:ext cx="8229600" cy="2142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“Perjuanganku lebih mudah karena mengusir penjajah, tapi perjuanganmu akan lebih sulit karena melawan bangsamu sendiri” – Ir. Soekarno.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245" y="548680"/>
            <a:ext cx="5905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Ancaman yg Bersifat Non-Militer</a:t>
            </a:r>
            <a:endParaRPr lang="id-ID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10955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Aharoni" pitchFamily="2" charset="-79"/>
                <a:cs typeface="Aharoni" pitchFamily="2" charset="-79"/>
              </a:rPr>
              <a:t> Ancaman berdimensi ideologi</a:t>
            </a:r>
          </a:p>
          <a:p>
            <a:r>
              <a:rPr lang="id-ID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Ancaman berdimensi politik</a:t>
            </a:r>
          </a:p>
          <a:p>
            <a:r>
              <a:rPr lang="id-ID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Ancaman berdimensi ekonomi</a:t>
            </a:r>
          </a:p>
          <a:p>
            <a:r>
              <a:rPr lang="id-ID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Ancaman berdimensi sosial budaya</a:t>
            </a:r>
          </a:p>
          <a:p>
            <a:r>
              <a:rPr lang="id-ID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Ancaman berdimensi teknologi &amp; informasi</a:t>
            </a:r>
          </a:p>
          <a:p>
            <a:r>
              <a:rPr lang="id-ID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Ancaman berdimensi keselamatan umum</a:t>
            </a:r>
            <a:endParaRPr lang="id-ID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390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Penguatan Wawasan Kebangsaan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Mendalami wawasan kebangsaan</a:t>
            </a:r>
          </a:p>
          <a:p>
            <a:r>
              <a:rPr lang="id-ID" dirty="0"/>
              <a:t>Memantapkan harmonisasi sosial sesuai dengan Pancasila</a:t>
            </a:r>
          </a:p>
          <a:p>
            <a:r>
              <a:rPr lang="id-ID" dirty="0"/>
              <a:t>Mendalami ajaran agama masing-masing dan hormati yang lain</a:t>
            </a:r>
          </a:p>
          <a:p>
            <a:r>
              <a:rPr lang="id-ID" dirty="0"/>
              <a:t>Memantapkan 4 pilar Kebangsaan</a:t>
            </a:r>
          </a:p>
          <a:p>
            <a:pPr>
              <a:buFontTx/>
              <a:buChar char="-"/>
            </a:pPr>
            <a:r>
              <a:rPr lang="id-ID" dirty="0"/>
              <a:t>Pancasila</a:t>
            </a:r>
          </a:p>
          <a:p>
            <a:pPr>
              <a:buFontTx/>
              <a:buChar char="-"/>
            </a:pPr>
            <a:r>
              <a:rPr lang="id-ID" dirty="0"/>
              <a:t>UUD 1945</a:t>
            </a:r>
          </a:p>
          <a:p>
            <a:pPr>
              <a:buFontTx/>
              <a:buChar char="-"/>
            </a:pPr>
            <a:r>
              <a:rPr lang="id-ID" dirty="0"/>
              <a:t>NKRI</a:t>
            </a:r>
          </a:p>
          <a:p>
            <a:pPr>
              <a:buFontTx/>
              <a:buChar char="-"/>
            </a:pPr>
            <a:r>
              <a:rPr lang="id-ID" dirty="0"/>
              <a:t>Bhinneka Tunggal Ika</a:t>
            </a:r>
          </a:p>
        </p:txBody>
      </p:sp>
    </p:spTree>
    <p:extLst>
      <p:ext uri="{BB962C8B-B14F-4D97-AF65-F5344CB8AC3E}">
        <p14:creationId xmlns:p14="http://schemas.microsoft.com/office/powerpoint/2010/main" val="2442238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/>
              <a:t>Berkesadaran Terhadap Perbedaan Dalam Bingkai Satu Nusa, Satu Bangsa dan Satu Bahasa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23636"/>
          </a:xfrm>
        </p:spPr>
        <p:txBody>
          <a:bodyPr/>
          <a:lstStyle/>
          <a:p>
            <a:r>
              <a:rPr lang="id-ID" dirty="0"/>
              <a:t>Jumlah penduduk 270 juta</a:t>
            </a:r>
          </a:p>
          <a:p>
            <a:r>
              <a:rPr lang="id-ID" dirty="0"/>
              <a:t>17.000 lebih gugus pulau</a:t>
            </a:r>
          </a:p>
          <a:p>
            <a:r>
              <a:rPr lang="id-ID" dirty="0"/>
              <a:t>300 kelompok etnik</a:t>
            </a:r>
          </a:p>
          <a:p>
            <a:r>
              <a:rPr lang="id-ID" dirty="0"/>
              <a:t>1340 suku bangsa</a:t>
            </a:r>
          </a:p>
          <a:p>
            <a:r>
              <a:rPr lang="id-ID" dirty="0"/>
              <a:t>718 bahasa daerah</a:t>
            </a:r>
          </a:p>
          <a:p>
            <a:r>
              <a:rPr lang="id-ID" dirty="0"/>
              <a:t>6 agama resmi dan penghayat</a:t>
            </a:r>
          </a:p>
        </p:txBody>
      </p:sp>
    </p:spTree>
    <p:extLst>
      <p:ext uri="{BB962C8B-B14F-4D97-AF65-F5344CB8AC3E}">
        <p14:creationId xmlns:p14="http://schemas.microsoft.com/office/powerpoint/2010/main" val="2720857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Indikator Wawasan Kebangsaan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Indikator Wawasan Kebangsaan</a:t>
            </a:r>
          </a:p>
          <a:p>
            <a:pPr>
              <a:buFontTx/>
              <a:buChar char="-"/>
            </a:pPr>
            <a:r>
              <a:rPr lang="id-ID" dirty="0" smtClean="0"/>
              <a:t>Komitmen kebangsaan</a:t>
            </a:r>
          </a:p>
          <a:p>
            <a:pPr>
              <a:buFontTx/>
              <a:buChar char="-"/>
            </a:pPr>
            <a:r>
              <a:rPr lang="id-ID" dirty="0" smtClean="0"/>
              <a:t>Cinta tanah </a:t>
            </a:r>
            <a:r>
              <a:rPr lang="id-ID" dirty="0"/>
              <a:t>a</a:t>
            </a:r>
            <a:r>
              <a:rPr lang="id-ID" dirty="0" smtClean="0"/>
              <a:t>ir</a:t>
            </a:r>
          </a:p>
          <a:p>
            <a:pPr>
              <a:buFontTx/>
              <a:buChar char="-"/>
            </a:pPr>
            <a:r>
              <a:rPr lang="id-ID" dirty="0" smtClean="0"/>
              <a:t>Mencintai kebhinekaan</a:t>
            </a:r>
          </a:p>
          <a:p>
            <a:pPr>
              <a:buFontTx/>
              <a:buChar char="-"/>
            </a:pPr>
            <a:r>
              <a:rPr lang="id-ID" dirty="0" smtClean="0"/>
              <a:t>Memiliki toleransi </a:t>
            </a:r>
            <a:r>
              <a:rPr lang="id-ID" dirty="0"/>
              <a:t>t</a:t>
            </a:r>
            <a:r>
              <a:rPr lang="id-ID" dirty="0" smtClean="0"/>
              <a:t>inggi</a:t>
            </a:r>
          </a:p>
          <a:p>
            <a:pPr>
              <a:buFontTx/>
              <a:buChar char="-"/>
            </a:pPr>
            <a:r>
              <a:rPr lang="id-ID" dirty="0" smtClean="0"/>
              <a:t>Anti kekerasan</a:t>
            </a:r>
          </a:p>
          <a:p>
            <a:pPr>
              <a:buFontTx/>
              <a:buChar char="-"/>
            </a:pPr>
            <a:r>
              <a:rPr lang="id-ID" dirty="0" smtClean="0"/>
              <a:t>Akomodatif terhadap kearifan lokal </a:t>
            </a:r>
          </a:p>
          <a:p>
            <a:pPr>
              <a:buFontTx/>
              <a:buChar char="-"/>
            </a:pPr>
            <a:r>
              <a:rPr lang="id-ID" dirty="0" smtClean="0"/>
              <a:t>Memantapkan kerukunan, cinta damai dan harmonisasi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3018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7773"/>
          </a:xfrm>
        </p:spPr>
        <p:txBody>
          <a:bodyPr/>
          <a:lstStyle/>
          <a:p>
            <a:r>
              <a:rPr lang="id-ID" dirty="0" smtClean="0"/>
              <a:t>Banyak kemajuan yang sudah kita rai, namun masih ada persoalan yang harus segera di selesaikan</a:t>
            </a:r>
          </a:p>
          <a:p>
            <a:endParaRPr lang="id-ID" dirty="0"/>
          </a:p>
          <a:p>
            <a:r>
              <a:rPr lang="id-ID" dirty="0" smtClean="0"/>
              <a:t> Kejadian dihulu dibiarkan, permasalahan di hilir akan membebani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374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6238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Perbedaan adalah </a:t>
            </a:r>
            <a:r>
              <a:rPr lang="id-ID" sz="2800" b="1" dirty="0" smtClean="0"/>
              <a:t>Anugerah</a:t>
            </a:r>
            <a:r>
              <a:rPr lang="id-ID" sz="2800" dirty="0" smtClean="0"/>
              <a:t>, bukan Musibah</a:t>
            </a:r>
          </a:p>
          <a:p>
            <a:pPr marL="0" indent="0">
              <a:buNone/>
            </a:pPr>
            <a:r>
              <a:rPr lang="id-ID" sz="2800" dirty="0" smtClean="0"/>
              <a:t>Perbedaan adalah </a:t>
            </a:r>
            <a:r>
              <a:rPr lang="id-ID" sz="2800" b="1" dirty="0" smtClean="0"/>
              <a:t>Kekuatan</a:t>
            </a:r>
            <a:r>
              <a:rPr lang="id-ID" sz="2800" dirty="0" smtClean="0"/>
              <a:t>, bukan Kelemahan</a:t>
            </a:r>
          </a:p>
          <a:p>
            <a:pPr marL="0" indent="0">
              <a:buNone/>
            </a:pPr>
            <a:r>
              <a:rPr lang="id-ID" sz="2800" dirty="0" smtClean="0"/>
              <a:t>Perbedaan adalah</a:t>
            </a:r>
            <a:r>
              <a:rPr lang="id-ID" sz="2800" b="1" dirty="0" smtClean="0"/>
              <a:t> Kemenangan</a:t>
            </a:r>
            <a:r>
              <a:rPr lang="id-ID" sz="2800" dirty="0" smtClean="0"/>
              <a:t>, bukan Kekalahan</a:t>
            </a:r>
          </a:p>
          <a:p>
            <a:pPr marL="0" indent="0">
              <a:buNone/>
            </a:pPr>
            <a:r>
              <a:rPr lang="id-ID" sz="2800" dirty="0" smtClean="0"/>
              <a:t>Perbedaan adalah </a:t>
            </a:r>
            <a:r>
              <a:rPr lang="id-ID" sz="2800" b="1" dirty="0"/>
              <a:t>K</a:t>
            </a:r>
            <a:r>
              <a:rPr lang="id-ID" sz="2800" b="1" dirty="0" smtClean="0"/>
              <a:t>eniscayaan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Sehingga, kita tidak perlu lagi mempermasalahkan tentang Perbedaan.</a:t>
            </a:r>
          </a:p>
          <a:p>
            <a:pPr marL="0" indent="0">
              <a:buNone/>
            </a:pPr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</a:rPr>
              <a:t>BHINEKA TUNGGAL IKA </a:t>
            </a:r>
            <a:r>
              <a:rPr lang="id-ID" sz="2800" dirty="0" smtClean="0"/>
              <a:t>sudah mengikat kita dari manusia2 berbeda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0244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32759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tujuan</a:t>
            </a:r>
            <a:r>
              <a:rPr lang="en-US" dirty="0" smtClean="0"/>
              <a:t> Negara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kedamaian,kesejahteraan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kebahagian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temunya</a:t>
            </a:r>
            <a:r>
              <a:rPr lang="en-US" dirty="0"/>
              <a:t> </a:t>
            </a:r>
            <a:r>
              <a:rPr lang="en-US" dirty="0" smtClean="0"/>
              <a:t>di NKRI </a:t>
            </a:r>
            <a:r>
              <a:rPr lang="en-US" dirty="0" err="1" smtClean="0"/>
              <a:t>adalah</a:t>
            </a:r>
            <a:r>
              <a:rPr lang="en-US" dirty="0" smtClean="0"/>
              <a:t> Pancasila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36904" cy="511256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survei</a:t>
            </a:r>
            <a:r>
              <a:rPr lang="en-US" sz="2800" dirty="0" smtClean="0"/>
              <a:t> </a:t>
            </a:r>
            <a:r>
              <a:rPr lang="en-US" sz="2800" dirty="0" err="1" smtClean="0"/>
              <a:t>setara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2023 di 5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Bandung, Bogor, </a:t>
            </a:r>
            <a:r>
              <a:rPr lang="en-US" sz="2800" dirty="0" err="1" smtClean="0"/>
              <a:t>Surabaya,Padang</a:t>
            </a:r>
            <a:r>
              <a:rPr lang="en-US" sz="2800" dirty="0" smtClean="0"/>
              <a:t> Surakarta.1.Jumlah </a:t>
            </a:r>
            <a:r>
              <a:rPr lang="en-US" sz="2800" dirty="0" err="1" smtClean="0"/>
              <a:t>intoleran</a:t>
            </a:r>
            <a:r>
              <a:rPr lang="en-US" sz="2800" dirty="0" smtClean="0"/>
              <a:t> di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SMA   20,23%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/>
              <a:t> </a:t>
            </a:r>
            <a:r>
              <a:rPr lang="en-US" sz="2800" dirty="0" err="1" smtClean="0"/>
              <a:t>penghinaan</a:t>
            </a:r>
            <a:r>
              <a:rPr lang="en-US" sz="2800" dirty="0" smtClean="0"/>
              <a:t> </a:t>
            </a:r>
            <a:r>
              <a:rPr lang="en-US" sz="2800" dirty="0" err="1" smtClean="0"/>
              <a:t>sesama</a:t>
            </a:r>
            <a:r>
              <a:rPr lang="en-US" sz="2800" dirty="0" smtClean="0"/>
              <a:t> agama</a:t>
            </a:r>
            <a:br>
              <a:rPr lang="en-US" sz="2800" dirty="0" smtClean="0"/>
            </a:br>
            <a:r>
              <a:rPr lang="en-US" sz="2800" dirty="0" smtClean="0"/>
              <a:t>2. 56,3%menyokong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syariat</a:t>
            </a:r>
            <a:r>
              <a:rPr lang="en-US" sz="2800" dirty="0" smtClean="0"/>
              <a:t> Islam</a:t>
            </a:r>
            <a:br>
              <a:rPr lang="en-US" sz="2800" dirty="0" smtClean="0"/>
            </a:br>
            <a:r>
              <a:rPr lang="en-US" sz="2800" dirty="0" smtClean="0"/>
              <a:t>3. 83,3%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</a:t>
            </a:r>
            <a:r>
              <a:rPr lang="en-US" sz="2800" dirty="0" smtClean="0"/>
              <a:t> SMA di lima Kota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Pancasila </a:t>
            </a:r>
            <a:r>
              <a:rPr lang="en-US" sz="2800" dirty="0" err="1" smtClean="0"/>
              <a:t>bukan</a:t>
            </a:r>
            <a:r>
              <a:rPr lang="en-US" sz="2800" dirty="0" smtClean="0"/>
              <a:t> ideology </a:t>
            </a:r>
            <a:r>
              <a:rPr lang="en-US" sz="2800" dirty="0" err="1" smtClean="0"/>
              <a:t>permanen</a:t>
            </a:r>
            <a:r>
              <a:rPr lang="en-US" sz="2800" dirty="0" smtClean="0"/>
              <a:t>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di </a:t>
            </a:r>
            <a:r>
              <a:rPr lang="en-US" sz="2800" dirty="0" err="1" smtClean="0"/>
              <a:t>rubah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>
                <a:solidFill>
                  <a:schemeClr val="tx1"/>
                </a:solidFill>
              </a:rPr>
              <a:t>K.H Abdurrahman Wahid (Gus Dur)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“Tak Penting apa </a:t>
            </a:r>
          </a:p>
          <a:p>
            <a:pPr marL="0" indent="0">
              <a:buNone/>
            </a:pPr>
            <a:r>
              <a:rPr lang="id-ID" dirty="0" smtClean="0"/>
              <a:t>pun Agama &amp; suku </a:t>
            </a:r>
          </a:p>
          <a:p>
            <a:pPr marL="0" indent="0">
              <a:buNone/>
            </a:pPr>
            <a:r>
              <a:rPr lang="id-ID" dirty="0" smtClean="0"/>
              <a:t>mu. Kalau kamu </a:t>
            </a:r>
          </a:p>
          <a:p>
            <a:pPr marL="0" indent="0">
              <a:buNone/>
            </a:pPr>
            <a:r>
              <a:rPr lang="id-ID" dirty="0" smtClean="0"/>
              <a:t>bisa melakukan </a:t>
            </a:r>
          </a:p>
          <a:p>
            <a:pPr marL="0" indent="0">
              <a:buNone/>
            </a:pPr>
            <a:r>
              <a:rPr lang="id-ID" dirty="0" smtClean="0"/>
              <a:t>sesuatu yg baik </a:t>
            </a:r>
          </a:p>
          <a:p>
            <a:pPr marL="0" indent="0">
              <a:buNone/>
            </a:pPr>
            <a:r>
              <a:rPr lang="id-ID" dirty="0" smtClean="0"/>
              <a:t>untuk semua orang, orang tidak pernah tanya apa Agamamu”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3810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1143000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-Rukun Daman dan Harmoni-</a:t>
            </a:r>
            <a:endParaRPr lang="id-ID" sz="2400" dirty="0"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431"/>
            <a:ext cx="7524328" cy="5638361"/>
          </a:xfrm>
        </p:spPr>
      </p:pic>
    </p:spTree>
    <p:extLst>
      <p:ext uri="{BB962C8B-B14F-4D97-AF65-F5344CB8AC3E}">
        <p14:creationId xmlns:p14="http://schemas.microsoft.com/office/powerpoint/2010/main" val="20553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  <a:effectLst/>
                <a:latin typeface="Bauhaus 93" pitchFamily="82" charset="0"/>
                <a:ea typeface="BatangChe" pitchFamily="49" charset="-127"/>
                <a:cs typeface="Aharoni" pitchFamily="2" charset="-79"/>
              </a:rPr>
              <a:t>Sekali Merdeka tetap Merdeka!!</a:t>
            </a:r>
            <a:endParaRPr lang="id-ID" sz="4000" b="1" dirty="0">
              <a:solidFill>
                <a:srgbClr val="FF0000"/>
              </a:solidFill>
              <a:effectLst/>
              <a:latin typeface="Bauhaus 93" pitchFamily="82" charset="0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95645"/>
          </a:xfrm>
        </p:spPr>
        <p:txBody>
          <a:bodyPr/>
          <a:lstStyle/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BERTEKAD MEMPERTAHANKAN KEMERDEKAAN SAMPAI DI TITIK DARAH PENGHABISAN.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MERDEKA!!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4294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effectLst/>
              </a:rPr>
              <a:t>BANGSA INDONESIA</a:t>
            </a:r>
            <a:endParaRPr lang="id-ID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Lahir bukan atas dasar persamaan</a:t>
            </a:r>
          </a:p>
          <a:p>
            <a:r>
              <a:rPr lang="id-ID" dirty="0" smtClean="0"/>
              <a:t>Ke-lahir-an, ke-suku-an, asal usul, ke-daerah-an, ras, atau pun ke-Agama-an.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Tapi berdasarkan</a:t>
            </a:r>
          </a:p>
          <a:p>
            <a:pPr marL="0" indent="0">
              <a:buNone/>
            </a:pPr>
            <a:r>
              <a:rPr lang="id-ID" dirty="0" smtClean="0"/>
              <a:t>Kesamaan Keinginan/ Cita-cita: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sz="2200" b="1" dirty="0" smtClean="0"/>
              <a:t>MERDEKA – BERSATU BERDAULAT – ADIL DAN MAKMUR</a:t>
            </a:r>
            <a:endParaRPr lang="id-ID" sz="2200" b="1" dirty="0"/>
          </a:p>
        </p:txBody>
      </p:sp>
    </p:spTree>
    <p:extLst>
      <p:ext uri="{BB962C8B-B14F-4D97-AF65-F5344CB8AC3E}">
        <p14:creationId xmlns:p14="http://schemas.microsoft.com/office/powerpoint/2010/main" val="19748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TRI SAKTI KEMERDEKAAN</a:t>
            </a:r>
            <a:r>
              <a:rPr lang="id-ID" sz="2800" dirty="0" smtClean="0">
                <a:solidFill>
                  <a:schemeClr val="tx1"/>
                </a:solidFill>
              </a:rPr>
              <a:t/>
            </a:r>
            <a:br>
              <a:rPr lang="id-ID" sz="2800" dirty="0" smtClean="0">
                <a:solidFill>
                  <a:schemeClr val="tx1"/>
                </a:solidFill>
              </a:rPr>
            </a:br>
            <a:r>
              <a:rPr lang="id-ID" sz="2800" dirty="0" smtClean="0">
                <a:solidFill>
                  <a:schemeClr val="tx1"/>
                </a:solidFill>
              </a:rPr>
              <a:t>(Visi Kemerdekaan Republik Indonesia)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6280"/>
          </a:xfrm>
        </p:spPr>
        <p:txBody>
          <a:bodyPr/>
          <a:lstStyle/>
          <a:p>
            <a:r>
              <a:rPr lang="id-ID" dirty="0" smtClean="0"/>
              <a:t>BERDAULAT DALAM BIDANG POLITIK</a:t>
            </a:r>
          </a:p>
          <a:p>
            <a:endParaRPr lang="id-ID" dirty="0"/>
          </a:p>
          <a:p>
            <a:r>
              <a:rPr lang="id-ID" dirty="0" smtClean="0"/>
              <a:t>BERDIKARI DALAM BIDANG EKONOMI</a:t>
            </a:r>
          </a:p>
          <a:p>
            <a:endParaRPr lang="id-ID" dirty="0"/>
          </a:p>
          <a:p>
            <a:r>
              <a:rPr lang="id-ID" dirty="0" smtClean="0"/>
              <a:t>BERKEPRIBADIAN DALAM BIDANG KEBUDAYAAN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14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125</TotalTime>
  <Words>467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BatangChe</vt:lpstr>
      <vt:lpstr>Aharoni</vt:lpstr>
      <vt:lpstr>Bauhaus 93</vt:lpstr>
      <vt:lpstr>Rockwell</vt:lpstr>
      <vt:lpstr>Wingdings 2</vt:lpstr>
      <vt:lpstr>Foundry</vt:lpstr>
      <vt:lpstr>PENGUATAN &amp; PEMANTAPAN WAWASAN KEBANGSAAN DAN PERAN AGAMA DALAM MERAWAT KEBERAGAMAN</vt:lpstr>
      <vt:lpstr>PowerPoint Presentation</vt:lpstr>
      <vt:lpstr>Tujuan Agama dan  tujuan Negara pada hakekatnya  sama yaitu kedamaian,kesejahteraan dan kebahagian umat manusia adapun titik temunya di NKRI adalah Pancasila</vt:lpstr>
      <vt:lpstr>Hasil survei setara tahun 2023 di 5 kota yaitu Bandung, Bogor, Surabaya,Padang Surakarta.1.Jumlah intoleran di tingkat anak SMA   20,23% mendukung terhadap penghinaan sesama agama 2. 56,3%menyokong dan mendukungpelaksanaan syariat Islam 3. 83,3% dari pelajar SMA di lima Kota tersebut mengatakan bahwa Pancasila bukan ideology permanen namun bisa di rubah. </vt:lpstr>
      <vt:lpstr>K.H Abdurrahman Wahid (Gus Dur)</vt:lpstr>
      <vt:lpstr>-Rukun Daman dan Harmoni-</vt:lpstr>
      <vt:lpstr>Sekali Merdeka tetap Merdeka!!</vt:lpstr>
      <vt:lpstr>BANGSA INDONESIA</vt:lpstr>
      <vt:lpstr>TRI SAKTI KEMERDEKAAN (Visi Kemerdekaan Republik Indonesia)</vt:lpstr>
      <vt:lpstr>PowerPoint Presentation</vt:lpstr>
      <vt:lpstr>PowerPoint Presentation</vt:lpstr>
      <vt:lpstr>PowerPoint Presentation</vt:lpstr>
      <vt:lpstr>PowerPoint Presentation</vt:lpstr>
      <vt:lpstr>Ancaman yg Bersifat Non-Militer</vt:lpstr>
      <vt:lpstr>Penguatan Wawasan Kebangsaan</vt:lpstr>
      <vt:lpstr>Berkesadaran Terhadap Perbedaan Dalam Bingkai Satu Nusa, Satu Bangsa dan Satu Bahasa </vt:lpstr>
      <vt:lpstr>Indikator Wawasan Kebangsaan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24</cp:revision>
  <dcterms:created xsi:type="dcterms:W3CDTF">2022-07-27T15:00:22Z</dcterms:created>
  <dcterms:modified xsi:type="dcterms:W3CDTF">2023-07-10T02:39:23Z</dcterms:modified>
</cp:coreProperties>
</file>