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4" r:id="rId4"/>
    <p:sldId id="275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2" r:id="rId16"/>
    <p:sldId id="273" r:id="rId17"/>
    <p:sldId id="268" r:id="rId18"/>
    <p:sldId id="269" r:id="rId1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95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F543E924-E6CC-435C-A311-0D18796C8A3A}" type="datetimeFigureOut">
              <a:rPr lang="id-ID" smtClean="0"/>
              <a:t>10/07/2023</a:t>
            </a:fld>
            <a:endParaRPr lang="id-ID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89DA7F1-BD15-4193-BEF8-A791C1AEA013}" type="slidenum">
              <a:rPr lang="id-ID" smtClean="0"/>
              <a:t>‹#›</a:t>
            </a:fld>
            <a:endParaRPr lang="id-ID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E924-E6CC-435C-A311-0D18796C8A3A}" type="datetimeFigureOut">
              <a:rPr lang="id-ID" smtClean="0"/>
              <a:t>10/07/2023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DA7F1-BD15-4193-BEF8-A791C1AEA01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E924-E6CC-435C-A311-0D18796C8A3A}" type="datetimeFigureOut">
              <a:rPr lang="id-ID" smtClean="0"/>
              <a:t>10/07/2023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DA7F1-BD15-4193-BEF8-A791C1AEA01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E924-E6CC-435C-A311-0D18796C8A3A}" type="datetimeFigureOut">
              <a:rPr lang="id-ID" smtClean="0"/>
              <a:t>10/07/2023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DA7F1-BD15-4193-BEF8-A791C1AEA01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F543E924-E6CC-435C-A311-0D18796C8A3A}" type="datetimeFigureOut">
              <a:rPr lang="id-ID" smtClean="0"/>
              <a:t>10/07/2023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89DA7F1-BD15-4193-BEF8-A791C1AEA013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E924-E6CC-435C-A311-0D18796C8A3A}" type="datetimeFigureOut">
              <a:rPr lang="id-ID" smtClean="0"/>
              <a:t>10/07/2023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889DA7F1-BD15-4193-BEF8-A791C1AEA013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E924-E6CC-435C-A311-0D18796C8A3A}" type="datetimeFigureOut">
              <a:rPr lang="id-ID" smtClean="0"/>
              <a:t>10/07/2023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889DA7F1-BD15-4193-BEF8-A791C1AEA01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E924-E6CC-435C-A311-0D18796C8A3A}" type="datetimeFigureOut">
              <a:rPr lang="id-ID" smtClean="0"/>
              <a:t>10/07/2023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DA7F1-BD15-4193-BEF8-A791C1AEA013}" type="slidenum">
              <a:rPr lang="id-ID" smtClean="0"/>
              <a:t>‹#›</a:t>
            </a:fld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E924-E6CC-435C-A311-0D18796C8A3A}" type="datetimeFigureOut">
              <a:rPr lang="id-ID" smtClean="0"/>
              <a:t>10/07/2023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DA7F1-BD15-4193-BEF8-A791C1AEA01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F543E924-E6CC-435C-A311-0D18796C8A3A}" type="datetimeFigureOut">
              <a:rPr lang="id-ID" smtClean="0"/>
              <a:t>10/07/2023</a:t>
            </a:fld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89DA7F1-BD15-4193-BEF8-A791C1AEA013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F543E924-E6CC-435C-A311-0D18796C8A3A}" type="datetimeFigureOut">
              <a:rPr lang="id-ID" smtClean="0"/>
              <a:t>10/07/2023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89DA7F1-BD15-4193-BEF8-A791C1AEA013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F543E924-E6CC-435C-A311-0D18796C8A3A}" type="datetimeFigureOut">
              <a:rPr lang="id-ID" smtClean="0"/>
              <a:t>10/07/2023</a:t>
            </a:fld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889DA7F1-BD15-4193-BEF8-A791C1AEA013}" type="slidenum">
              <a:rPr lang="id-ID" smtClean="0"/>
              <a:t>‹#›</a:t>
            </a:fld>
            <a:endParaRPr lang="id-ID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183903"/>
          </a:xfrm>
        </p:spPr>
        <p:txBody>
          <a:bodyPr>
            <a:normAutofit fontScale="90000"/>
          </a:bodyPr>
          <a:lstStyle/>
          <a:p>
            <a:r>
              <a:rPr lang="id-ID" sz="4000" b="1" dirty="0" smtClean="0">
                <a:solidFill>
                  <a:schemeClr val="tx1"/>
                </a:solidFill>
                <a:effectLst/>
              </a:rPr>
              <a:t>PENGUATAN &amp; PEMANTAPAN WAWASAN </a:t>
            </a:r>
            <a:r>
              <a:rPr lang="id-ID" sz="4000" b="1" dirty="0" smtClean="0">
                <a:solidFill>
                  <a:schemeClr val="tx1"/>
                </a:solidFill>
                <a:effectLst/>
              </a:rPr>
              <a:t>KEBANGSAAN</a:t>
            </a:r>
            <a:r>
              <a:rPr lang="en-US" sz="4000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4000" b="1" dirty="0" smtClean="0">
                <a:solidFill>
                  <a:schemeClr val="tx1"/>
                </a:solidFill>
                <a:effectLst/>
              </a:rPr>
            </a:br>
            <a:r>
              <a:rPr lang="en-US" sz="4000" b="1" dirty="0" smtClean="0">
                <a:solidFill>
                  <a:schemeClr val="tx1"/>
                </a:solidFill>
                <a:effectLst/>
              </a:rPr>
              <a:t>DAN PERAN AGAMA DALAM MERAWAT KEBERAGAMAN</a:t>
            </a:r>
            <a:endParaRPr lang="id-ID" sz="40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581128"/>
            <a:ext cx="6560234" cy="1608584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pPr algn="ctr"/>
            <a:r>
              <a:rPr lang="id-ID" b="1" dirty="0" smtClean="0">
                <a:solidFill>
                  <a:schemeClr val="tx1"/>
                </a:solidFill>
              </a:rPr>
              <a:t>Oleh:</a:t>
            </a:r>
          </a:p>
          <a:p>
            <a:pPr algn="ctr"/>
            <a:endParaRPr lang="id-ID" b="1" dirty="0">
              <a:solidFill>
                <a:schemeClr val="tx1"/>
              </a:solidFill>
            </a:endParaRPr>
          </a:p>
          <a:p>
            <a:pPr algn="ctr"/>
            <a:r>
              <a:rPr lang="id-ID" b="1" dirty="0" smtClean="0">
                <a:solidFill>
                  <a:schemeClr val="tx1"/>
                </a:solidFill>
              </a:rPr>
              <a:t>I Wayan Suraba, SH, MPdH</a:t>
            </a:r>
          </a:p>
          <a:p>
            <a:pPr algn="ctr"/>
            <a:r>
              <a:rPr lang="id-ID" b="1" dirty="0" smtClean="0">
                <a:solidFill>
                  <a:schemeClr val="tx1"/>
                </a:solidFill>
              </a:rPr>
              <a:t>(Ketua Walaka PHDI Kota </a:t>
            </a:r>
            <a:r>
              <a:rPr lang="id-ID" b="1" dirty="0" smtClean="0">
                <a:solidFill>
                  <a:schemeClr val="tx1"/>
                </a:solidFill>
              </a:rPr>
              <a:t>Suraba</a:t>
            </a:r>
            <a:r>
              <a:rPr lang="en-US" b="1" dirty="0" err="1" smtClean="0">
                <a:solidFill>
                  <a:schemeClr val="tx1"/>
                </a:solidFill>
              </a:rPr>
              <a:t>ya</a:t>
            </a:r>
            <a:r>
              <a:rPr lang="id-ID" b="1" dirty="0" smtClean="0">
                <a:solidFill>
                  <a:schemeClr val="tx1"/>
                </a:solidFill>
              </a:rPr>
              <a:t>)</a:t>
            </a:r>
            <a:endParaRPr lang="id-ID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63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>
            <a:normAutofit/>
          </a:bodyPr>
          <a:lstStyle/>
          <a:p>
            <a:r>
              <a:rPr lang="id-ID" sz="2800" dirty="0" smtClean="0"/>
              <a:t>Kedaulatan politik adalah otoritas penguasaan suatu negara terhadap tatanan kehidupan masyarakat &amp; Pemerintahan Negara. Kuat/lemahnya kedaulatan politik suatu Negara sangat bergantung kepada </a:t>
            </a:r>
            <a:r>
              <a:rPr lang="id-ID" sz="2800" b="1" dirty="0" smtClean="0">
                <a:solidFill>
                  <a:schemeClr val="tx2">
                    <a:lumMod val="75000"/>
                  </a:schemeClr>
                </a:solidFill>
              </a:rPr>
              <a:t>Karakter/ Mental/ Jiwa Rakyatnya.</a:t>
            </a:r>
          </a:p>
          <a:p>
            <a:endParaRPr lang="id-ID" sz="2800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id-ID" sz="2800" dirty="0" smtClean="0"/>
              <a:t>Kedaulatan politik adalah benteng utama suatu Negara yg harus dipertahankan dari penguasaan asing. </a:t>
            </a:r>
            <a:r>
              <a:rPr lang="id-ID" sz="2800" dirty="0"/>
              <a:t> </a:t>
            </a:r>
            <a:r>
              <a:rPr lang="id-ID" sz="2800" dirty="0" smtClean="0"/>
              <a:t>Runtuhnya kedaulatan politik merupakan pintu masuk penguasaan asing terhadap kekuasaan sebuah Negara.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218233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92696"/>
            <a:ext cx="8306541" cy="5544616"/>
          </a:xfrm>
        </p:spPr>
      </p:pic>
    </p:spTree>
    <p:extLst>
      <p:ext uri="{BB962C8B-B14F-4D97-AF65-F5344CB8AC3E}">
        <p14:creationId xmlns:p14="http://schemas.microsoft.com/office/powerpoint/2010/main" val="412313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>
            <a:off x="2002129" y="1412776"/>
            <a:ext cx="4896544" cy="4248472"/>
          </a:xfrm>
          <a:prstGeom prst="triangl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TextBox 4"/>
          <p:cNvSpPr txBox="1"/>
          <p:nvPr/>
        </p:nvSpPr>
        <p:spPr>
          <a:xfrm>
            <a:off x="3003466" y="410761"/>
            <a:ext cx="2893869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d-ID" sz="4000" dirty="0" smtClean="0">
                <a:latin typeface="Aharoni" pitchFamily="2" charset="-79"/>
                <a:cs typeface="Aharoni" pitchFamily="2" charset="-79"/>
              </a:rPr>
              <a:t>STABILITAS</a:t>
            </a:r>
            <a:endParaRPr lang="id-ID" sz="40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831" y="5866819"/>
            <a:ext cx="3459601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d-ID" sz="3200" dirty="0" smtClean="0">
                <a:latin typeface="Aharoni" pitchFamily="2" charset="-79"/>
                <a:cs typeface="Aharoni" pitchFamily="2" charset="-79"/>
              </a:rPr>
              <a:t>KESEJAHTERAAN</a:t>
            </a:r>
            <a:endParaRPr lang="id-ID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7744" y="5866819"/>
            <a:ext cx="3228769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d-ID" sz="3200" dirty="0" smtClean="0">
                <a:latin typeface="Aharoni" pitchFamily="2" charset="-79"/>
                <a:cs typeface="Aharoni" pitchFamily="2" charset="-79"/>
              </a:rPr>
              <a:t>PERTUMBUHAN</a:t>
            </a:r>
            <a:endParaRPr lang="id-ID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1560" y="1436471"/>
            <a:ext cx="2123728" cy="23083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d-ID" dirty="0" smtClean="0"/>
              <a:t>Harus didukung Sinergitas</a:t>
            </a:r>
          </a:p>
          <a:p>
            <a:r>
              <a:rPr lang="id-ID" dirty="0" smtClean="0"/>
              <a:t>Segenap komponen Pemda,</a:t>
            </a:r>
          </a:p>
          <a:p>
            <a:r>
              <a:rPr lang="id-ID" dirty="0" smtClean="0"/>
              <a:t>TNI/POLRI,  Ormas/LSM</a:t>
            </a:r>
          </a:p>
          <a:p>
            <a:r>
              <a:rPr lang="id-ID" dirty="0" smtClean="0"/>
              <a:t>Serta masyarakat.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67933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195" y="4149080"/>
            <a:ext cx="8229600" cy="21428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d-ID" dirty="0" smtClean="0">
                <a:latin typeface="Aharoni" pitchFamily="2" charset="-79"/>
                <a:cs typeface="Aharoni" pitchFamily="2" charset="-79"/>
              </a:rPr>
              <a:t>“Perjuanganku lebih mudah karena mengusir penjajah, tapi perjuanganmu akan lebih sulit karena melawan bangsamu sendiri” – Ir. Soekarno.</a:t>
            </a:r>
            <a:endParaRPr lang="id-ID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3245" y="548680"/>
            <a:ext cx="5905500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26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id-ID" sz="36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Ancaman yg Bersifat Non-Militer</a:t>
            </a:r>
            <a:endParaRPr lang="id-ID" sz="3600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3510955"/>
          </a:xfrm>
        </p:spPr>
        <p:txBody>
          <a:bodyPr>
            <a:normAutofit/>
          </a:bodyPr>
          <a:lstStyle/>
          <a:p>
            <a:r>
              <a:rPr lang="id-ID" sz="2800" dirty="0" smtClean="0">
                <a:latin typeface="Aharoni" pitchFamily="2" charset="-79"/>
                <a:cs typeface="Aharoni" pitchFamily="2" charset="-79"/>
              </a:rPr>
              <a:t> Ancaman berdimensi ideologi</a:t>
            </a:r>
          </a:p>
          <a:p>
            <a:r>
              <a:rPr lang="id-ID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id-ID" sz="2800" dirty="0" smtClean="0">
                <a:latin typeface="Aharoni" pitchFamily="2" charset="-79"/>
                <a:cs typeface="Aharoni" pitchFamily="2" charset="-79"/>
              </a:rPr>
              <a:t>Ancaman berdimensi politik</a:t>
            </a:r>
          </a:p>
          <a:p>
            <a:r>
              <a:rPr lang="id-ID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id-ID" sz="2800" dirty="0" smtClean="0">
                <a:latin typeface="Aharoni" pitchFamily="2" charset="-79"/>
                <a:cs typeface="Aharoni" pitchFamily="2" charset="-79"/>
              </a:rPr>
              <a:t>Ancaman berdimensi ekonomi</a:t>
            </a:r>
          </a:p>
          <a:p>
            <a:r>
              <a:rPr lang="id-ID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id-ID" sz="2800" dirty="0" smtClean="0">
                <a:latin typeface="Aharoni" pitchFamily="2" charset="-79"/>
                <a:cs typeface="Aharoni" pitchFamily="2" charset="-79"/>
              </a:rPr>
              <a:t>Ancaman berdimensi sosial budaya</a:t>
            </a:r>
          </a:p>
          <a:p>
            <a:r>
              <a:rPr lang="id-ID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id-ID" sz="2800" dirty="0" smtClean="0">
                <a:latin typeface="Aharoni" pitchFamily="2" charset="-79"/>
                <a:cs typeface="Aharoni" pitchFamily="2" charset="-79"/>
              </a:rPr>
              <a:t>Ancaman berdimensi teknologi &amp; informasi</a:t>
            </a:r>
          </a:p>
          <a:p>
            <a:r>
              <a:rPr lang="id-ID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id-ID" sz="2800" dirty="0" smtClean="0">
                <a:latin typeface="Aharoni" pitchFamily="2" charset="-79"/>
                <a:cs typeface="Aharoni" pitchFamily="2" charset="-79"/>
              </a:rPr>
              <a:t>Ancaman berdimensi keselamatan umum</a:t>
            </a:r>
            <a:endParaRPr lang="id-ID" sz="28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3909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Penguatan Wawasan Kebangsaan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/>
              <a:t>Mendalami wawasan kebangsaan</a:t>
            </a:r>
          </a:p>
          <a:p>
            <a:r>
              <a:rPr lang="id-ID" dirty="0"/>
              <a:t>Memantapkan harmonisasi sosial sesuai dengan Pancasila</a:t>
            </a:r>
          </a:p>
          <a:p>
            <a:r>
              <a:rPr lang="id-ID" dirty="0"/>
              <a:t>Mendalami ajaran agama masing-masing dan hormati yang lain</a:t>
            </a:r>
          </a:p>
          <a:p>
            <a:r>
              <a:rPr lang="id-ID" dirty="0"/>
              <a:t>Memantapkan 4 pilar Kebangsaan</a:t>
            </a:r>
          </a:p>
          <a:p>
            <a:pPr>
              <a:buFontTx/>
              <a:buChar char="-"/>
            </a:pPr>
            <a:r>
              <a:rPr lang="id-ID" dirty="0"/>
              <a:t>Pancasila</a:t>
            </a:r>
          </a:p>
          <a:p>
            <a:pPr>
              <a:buFontTx/>
              <a:buChar char="-"/>
            </a:pPr>
            <a:r>
              <a:rPr lang="id-ID" dirty="0"/>
              <a:t>UUD 1945</a:t>
            </a:r>
          </a:p>
          <a:p>
            <a:pPr>
              <a:buFontTx/>
              <a:buChar char="-"/>
            </a:pPr>
            <a:r>
              <a:rPr lang="id-ID" dirty="0"/>
              <a:t>NKRI</a:t>
            </a:r>
          </a:p>
          <a:p>
            <a:pPr>
              <a:buFontTx/>
              <a:buChar char="-"/>
            </a:pPr>
            <a:r>
              <a:rPr lang="id-ID" dirty="0"/>
              <a:t>Bhinneka Tunggal Ika</a:t>
            </a:r>
          </a:p>
        </p:txBody>
      </p:sp>
    </p:spTree>
    <p:extLst>
      <p:ext uri="{BB962C8B-B14F-4D97-AF65-F5344CB8AC3E}">
        <p14:creationId xmlns:p14="http://schemas.microsoft.com/office/powerpoint/2010/main" val="24422388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584176"/>
          </a:xfrm>
        </p:spPr>
        <p:txBody>
          <a:bodyPr>
            <a:normAutofit fontScale="90000"/>
          </a:bodyPr>
          <a:lstStyle/>
          <a:p>
            <a:pPr algn="ctr"/>
            <a:r>
              <a:rPr lang="id-ID" sz="3600" dirty="0"/>
              <a:t>Berkesadaran Terhadap Perbedaan Dalam Bingkai Satu Nusa, Satu Bangsa dan Satu Bahasa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823636"/>
          </a:xfrm>
        </p:spPr>
        <p:txBody>
          <a:bodyPr/>
          <a:lstStyle/>
          <a:p>
            <a:r>
              <a:rPr lang="id-ID" dirty="0"/>
              <a:t>Jumlah penduduk 270 juta</a:t>
            </a:r>
          </a:p>
          <a:p>
            <a:r>
              <a:rPr lang="id-ID" dirty="0"/>
              <a:t>17.000 lebih gugus pulau</a:t>
            </a:r>
          </a:p>
          <a:p>
            <a:r>
              <a:rPr lang="id-ID" dirty="0"/>
              <a:t>300 kelompok etnik</a:t>
            </a:r>
          </a:p>
          <a:p>
            <a:r>
              <a:rPr lang="id-ID" dirty="0"/>
              <a:t>1340 suku bangsa</a:t>
            </a:r>
          </a:p>
          <a:p>
            <a:r>
              <a:rPr lang="id-ID" dirty="0"/>
              <a:t>718 bahasa daerah</a:t>
            </a:r>
          </a:p>
          <a:p>
            <a:r>
              <a:rPr lang="id-ID" dirty="0"/>
              <a:t>6 agama resmi dan penghayat</a:t>
            </a:r>
          </a:p>
        </p:txBody>
      </p:sp>
    </p:spTree>
    <p:extLst>
      <p:ext uri="{BB962C8B-B14F-4D97-AF65-F5344CB8AC3E}">
        <p14:creationId xmlns:p14="http://schemas.microsoft.com/office/powerpoint/2010/main" val="27208578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Indikator Wawasan Kebangsaan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Indikator Wawasan Kebangsaan</a:t>
            </a:r>
          </a:p>
          <a:p>
            <a:pPr>
              <a:buFontTx/>
              <a:buChar char="-"/>
            </a:pPr>
            <a:r>
              <a:rPr lang="id-ID" dirty="0" smtClean="0"/>
              <a:t>Komitmen kebangsaan</a:t>
            </a:r>
          </a:p>
          <a:p>
            <a:pPr>
              <a:buFontTx/>
              <a:buChar char="-"/>
            </a:pPr>
            <a:r>
              <a:rPr lang="id-ID" dirty="0" smtClean="0"/>
              <a:t>Cinta tanah </a:t>
            </a:r>
            <a:r>
              <a:rPr lang="id-ID" dirty="0"/>
              <a:t>a</a:t>
            </a:r>
            <a:r>
              <a:rPr lang="id-ID" dirty="0" smtClean="0"/>
              <a:t>ir</a:t>
            </a:r>
          </a:p>
          <a:p>
            <a:pPr>
              <a:buFontTx/>
              <a:buChar char="-"/>
            </a:pPr>
            <a:r>
              <a:rPr lang="id-ID" dirty="0" smtClean="0"/>
              <a:t>Mencintai kebhinekaan</a:t>
            </a:r>
          </a:p>
          <a:p>
            <a:pPr>
              <a:buFontTx/>
              <a:buChar char="-"/>
            </a:pPr>
            <a:r>
              <a:rPr lang="id-ID" dirty="0" smtClean="0"/>
              <a:t>Memiliki toleransi </a:t>
            </a:r>
            <a:r>
              <a:rPr lang="id-ID" dirty="0"/>
              <a:t>t</a:t>
            </a:r>
            <a:r>
              <a:rPr lang="id-ID" dirty="0" smtClean="0"/>
              <a:t>inggi</a:t>
            </a:r>
          </a:p>
          <a:p>
            <a:pPr>
              <a:buFontTx/>
              <a:buChar char="-"/>
            </a:pPr>
            <a:r>
              <a:rPr lang="id-ID" dirty="0" smtClean="0"/>
              <a:t>Anti kekerasan</a:t>
            </a:r>
          </a:p>
          <a:p>
            <a:pPr>
              <a:buFontTx/>
              <a:buChar char="-"/>
            </a:pPr>
            <a:r>
              <a:rPr lang="id-ID" dirty="0" smtClean="0"/>
              <a:t>Akomodatif terhadap kearifan lokal </a:t>
            </a:r>
          </a:p>
          <a:p>
            <a:pPr>
              <a:buFontTx/>
              <a:buChar char="-"/>
            </a:pPr>
            <a:r>
              <a:rPr lang="id-ID" dirty="0" smtClean="0"/>
              <a:t>Memantapkan kerukunan, cinta damai dan harmonisasi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73018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47773"/>
          </a:xfrm>
        </p:spPr>
        <p:txBody>
          <a:bodyPr/>
          <a:lstStyle/>
          <a:p>
            <a:r>
              <a:rPr lang="id-ID" dirty="0" smtClean="0"/>
              <a:t>Banyak kemajuan yang sudah kita rai, namun masih ada persoalan yang harus segera di selesaikan</a:t>
            </a:r>
          </a:p>
          <a:p>
            <a:endParaRPr lang="id-ID" dirty="0"/>
          </a:p>
          <a:p>
            <a:r>
              <a:rPr lang="id-ID" dirty="0" smtClean="0"/>
              <a:t> Kejadian dihulu dibiarkan, permasalahan di hilir akan membebani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363749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548680"/>
            <a:ext cx="8784976" cy="562383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d-ID" sz="2800" dirty="0" smtClean="0"/>
          </a:p>
          <a:p>
            <a:pPr marL="0" indent="0">
              <a:buNone/>
            </a:pPr>
            <a:r>
              <a:rPr lang="id-ID" sz="2800" dirty="0" smtClean="0"/>
              <a:t>Perbedaan adalah </a:t>
            </a:r>
            <a:r>
              <a:rPr lang="id-ID" sz="2800" b="1" dirty="0" smtClean="0"/>
              <a:t>Anugerah</a:t>
            </a:r>
            <a:r>
              <a:rPr lang="id-ID" sz="2800" dirty="0" smtClean="0"/>
              <a:t>, bukan Musibah</a:t>
            </a:r>
          </a:p>
          <a:p>
            <a:pPr marL="0" indent="0">
              <a:buNone/>
            </a:pPr>
            <a:r>
              <a:rPr lang="id-ID" sz="2800" dirty="0" smtClean="0"/>
              <a:t>Perbedaan adalah </a:t>
            </a:r>
            <a:r>
              <a:rPr lang="id-ID" sz="2800" b="1" dirty="0" smtClean="0"/>
              <a:t>Kekuatan</a:t>
            </a:r>
            <a:r>
              <a:rPr lang="id-ID" sz="2800" dirty="0" smtClean="0"/>
              <a:t>, bukan Kelemahan</a:t>
            </a:r>
          </a:p>
          <a:p>
            <a:pPr marL="0" indent="0">
              <a:buNone/>
            </a:pPr>
            <a:r>
              <a:rPr lang="id-ID" sz="2800" dirty="0" smtClean="0"/>
              <a:t>Perbedaan adalah</a:t>
            </a:r>
            <a:r>
              <a:rPr lang="id-ID" sz="2800" b="1" dirty="0" smtClean="0"/>
              <a:t> Kemenangan</a:t>
            </a:r>
            <a:r>
              <a:rPr lang="id-ID" sz="2800" dirty="0" smtClean="0"/>
              <a:t>, bukan Kekalahan</a:t>
            </a:r>
          </a:p>
          <a:p>
            <a:pPr marL="0" indent="0">
              <a:buNone/>
            </a:pPr>
            <a:r>
              <a:rPr lang="id-ID" sz="2800" dirty="0" smtClean="0"/>
              <a:t>Perbedaan adalah </a:t>
            </a:r>
            <a:r>
              <a:rPr lang="id-ID" sz="2800" b="1" dirty="0"/>
              <a:t>K</a:t>
            </a:r>
            <a:r>
              <a:rPr lang="id-ID" sz="2800" b="1" dirty="0" smtClean="0"/>
              <a:t>eniscayaan</a:t>
            </a:r>
          </a:p>
          <a:p>
            <a:pPr marL="0" indent="0">
              <a:buNone/>
            </a:pPr>
            <a:endParaRPr lang="id-ID" sz="2800" dirty="0" smtClean="0"/>
          </a:p>
          <a:p>
            <a:pPr marL="0" indent="0">
              <a:buNone/>
            </a:pPr>
            <a:endParaRPr lang="id-ID" sz="2800" dirty="0"/>
          </a:p>
          <a:p>
            <a:pPr marL="0" indent="0">
              <a:buNone/>
            </a:pPr>
            <a:r>
              <a:rPr lang="id-ID" sz="2800" dirty="0" smtClean="0"/>
              <a:t>Sehingga, kita tidak perlu lagi mempermasalahkan tentang Perbedaan.</a:t>
            </a:r>
          </a:p>
          <a:p>
            <a:pPr marL="0" indent="0">
              <a:buNone/>
            </a:pPr>
            <a:r>
              <a:rPr lang="id-ID" sz="2800" b="1" dirty="0" smtClean="0">
                <a:solidFill>
                  <a:schemeClr val="tx2">
                    <a:lumMod val="75000"/>
                  </a:schemeClr>
                </a:solidFill>
              </a:rPr>
              <a:t>BHINEKA TUNGGAL IKA </a:t>
            </a:r>
            <a:r>
              <a:rPr lang="id-ID" sz="2800" dirty="0" smtClean="0"/>
              <a:t>sudah mengikat kita dari manusia2 berbeda</a:t>
            </a:r>
            <a:endParaRPr lang="id-ID" sz="2800" b="1" dirty="0"/>
          </a:p>
        </p:txBody>
      </p:sp>
    </p:spTree>
    <p:extLst>
      <p:ext uri="{BB962C8B-B14F-4D97-AF65-F5344CB8AC3E}">
        <p14:creationId xmlns:p14="http://schemas.microsoft.com/office/powerpoint/2010/main" val="202441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432759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Tujuan</a:t>
            </a:r>
            <a:r>
              <a:rPr lang="en-US" dirty="0" smtClean="0"/>
              <a:t> Agama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r>
              <a:rPr lang="en-US" dirty="0" err="1" smtClean="0"/>
              <a:t>tujuan</a:t>
            </a:r>
            <a:r>
              <a:rPr lang="en-US" dirty="0" smtClean="0"/>
              <a:t> Negara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hakekatnya</a:t>
            </a:r>
            <a:r>
              <a:rPr lang="en-US" dirty="0" smtClean="0"/>
              <a:t> 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kedamaian,kesejahteraan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kebahagian</a:t>
            </a:r>
            <a:r>
              <a:rPr lang="en-US" dirty="0" smtClean="0"/>
              <a:t> </a:t>
            </a:r>
            <a:r>
              <a:rPr lang="en-US" dirty="0" err="1" smtClean="0"/>
              <a:t>umat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adapun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r>
              <a:rPr lang="en-US" dirty="0" smtClean="0"/>
              <a:t> </a:t>
            </a:r>
            <a:r>
              <a:rPr lang="en-US" dirty="0" err="1" smtClean="0"/>
              <a:t>temunya</a:t>
            </a:r>
            <a:r>
              <a:rPr lang="en-US" dirty="0"/>
              <a:t> </a:t>
            </a:r>
            <a:r>
              <a:rPr lang="en-US" dirty="0" smtClean="0"/>
              <a:t>di NKRI </a:t>
            </a:r>
            <a:r>
              <a:rPr lang="en-US" dirty="0" err="1" smtClean="0"/>
              <a:t>adalah</a:t>
            </a:r>
            <a:r>
              <a:rPr lang="en-US" dirty="0" smtClean="0"/>
              <a:t> Pancasila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90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136904" cy="5112568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Hasil</a:t>
            </a:r>
            <a:r>
              <a:rPr lang="en-US" sz="2800" dirty="0" smtClean="0"/>
              <a:t> </a:t>
            </a:r>
            <a:r>
              <a:rPr lang="en-US" sz="2800" dirty="0" err="1" smtClean="0"/>
              <a:t>survei</a:t>
            </a:r>
            <a:r>
              <a:rPr lang="en-US" sz="2800" dirty="0" smtClean="0"/>
              <a:t> </a:t>
            </a:r>
            <a:r>
              <a:rPr lang="en-US" sz="2800" dirty="0" err="1" smtClean="0"/>
              <a:t>setara</a:t>
            </a:r>
            <a:r>
              <a:rPr lang="en-US" sz="2800" dirty="0" smtClean="0"/>
              <a:t> </a:t>
            </a:r>
            <a:r>
              <a:rPr lang="en-US" sz="2800" dirty="0" err="1" smtClean="0"/>
              <a:t>tahun</a:t>
            </a:r>
            <a:r>
              <a:rPr lang="en-US" sz="2800" dirty="0" smtClean="0"/>
              <a:t> 2023 di 5 </a:t>
            </a:r>
            <a:r>
              <a:rPr lang="en-US" sz="2800" dirty="0" err="1" smtClean="0"/>
              <a:t>kota</a:t>
            </a:r>
            <a:r>
              <a:rPr lang="en-US" sz="2800" dirty="0" smtClean="0"/>
              <a:t> </a:t>
            </a:r>
            <a:r>
              <a:rPr lang="en-US" sz="2800" dirty="0" err="1" smtClean="0"/>
              <a:t>yaitu</a:t>
            </a:r>
            <a:r>
              <a:rPr lang="en-US" sz="2800" dirty="0" smtClean="0"/>
              <a:t> Bandung, Bogor, </a:t>
            </a:r>
            <a:r>
              <a:rPr lang="en-US" sz="2800" dirty="0" err="1" smtClean="0"/>
              <a:t>Surabaya,Padang</a:t>
            </a:r>
            <a:r>
              <a:rPr lang="en-US" sz="2800" dirty="0" smtClean="0"/>
              <a:t> Surakarta.1.Jumlah </a:t>
            </a:r>
            <a:r>
              <a:rPr lang="en-US" sz="2800" dirty="0" err="1" smtClean="0"/>
              <a:t>intoleran</a:t>
            </a:r>
            <a:r>
              <a:rPr lang="en-US" sz="2800" dirty="0" smtClean="0"/>
              <a:t> di </a:t>
            </a:r>
            <a:r>
              <a:rPr lang="en-US" sz="2800" dirty="0" err="1" smtClean="0"/>
              <a:t>tingkat</a:t>
            </a:r>
            <a:r>
              <a:rPr lang="en-US" sz="2800" dirty="0" smtClean="0"/>
              <a:t> </a:t>
            </a:r>
            <a:r>
              <a:rPr lang="en-US" sz="2800" dirty="0" err="1" smtClean="0"/>
              <a:t>anak</a:t>
            </a:r>
            <a:r>
              <a:rPr lang="en-US" sz="2800" dirty="0" smtClean="0"/>
              <a:t> SMA   20,23% </a:t>
            </a:r>
            <a:r>
              <a:rPr lang="en-US" sz="2800" dirty="0" err="1" smtClean="0"/>
              <a:t>mendukung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/>
              <a:t> </a:t>
            </a:r>
            <a:r>
              <a:rPr lang="en-US" sz="2800" dirty="0" err="1" smtClean="0"/>
              <a:t>penghinaan</a:t>
            </a:r>
            <a:r>
              <a:rPr lang="en-US" sz="2800" dirty="0" smtClean="0"/>
              <a:t> </a:t>
            </a:r>
            <a:r>
              <a:rPr lang="en-US" sz="2800" dirty="0" err="1" smtClean="0"/>
              <a:t>sesama</a:t>
            </a:r>
            <a:r>
              <a:rPr lang="en-US" sz="2800" dirty="0" smtClean="0"/>
              <a:t> agama</a:t>
            </a:r>
            <a:br>
              <a:rPr lang="en-US" sz="2800" dirty="0" smtClean="0"/>
            </a:br>
            <a:r>
              <a:rPr lang="en-US" sz="2800" dirty="0" smtClean="0"/>
              <a:t>2. 56,3%menyokong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mendukungpelaksanaan</a:t>
            </a:r>
            <a:r>
              <a:rPr lang="en-US" sz="2800" dirty="0" smtClean="0"/>
              <a:t> </a:t>
            </a:r>
            <a:r>
              <a:rPr lang="en-US" sz="2800" dirty="0" err="1" smtClean="0"/>
              <a:t>syariat</a:t>
            </a:r>
            <a:r>
              <a:rPr lang="en-US" sz="2800" dirty="0" smtClean="0"/>
              <a:t> Islam</a:t>
            </a:r>
            <a:br>
              <a:rPr lang="en-US" sz="2800" dirty="0" smtClean="0"/>
            </a:br>
            <a:r>
              <a:rPr lang="en-US" sz="2800" dirty="0" smtClean="0"/>
              <a:t>3. 83,3%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pelajar</a:t>
            </a:r>
            <a:r>
              <a:rPr lang="en-US" sz="2800" dirty="0" smtClean="0"/>
              <a:t> SMA di lima Kota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 </a:t>
            </a:r>
            <a:r>
              <a:rPr lang="en-US" sz="2800" dirty="0" err="1" smtClean="0"/>
              <a:t>mengatakan</a:t>
            </a:r>
            <a:r>
              <a:rPr lang="en-US" sz="2800" dirty="0" smtClean="0"/>
              <a:t> </a:t>
            </a:r>
            <a:r>
              <a:rPr lang="en-US" sz="2800" dirty="0" err="1" smtClean="0"/>
              <a:t>bahwa</a:t>
            </a:r>
            <a:r>
              <a:rPr lang="en-US" sz="2800" dirty="0" smtClean="0"/>
              <a:t> Pancasila </a:t>
            </a:r>
            <a:r>
              <a:rPr lang="en-US" sz="2800" dirty="0" err="1" smtClean="0"/>
              <a:t>bukan</a:t>
            </a:r>
            <a:r>
              <a:rPr lang="en-US" sz="2800" dirty="0" smtClean="0"/>
              <a:t> ideology </a:t>
            </a:r>
            <a:r>
              <a:rPr lang="en-US" sz="2800" dirty="0" err="1" smtClean="0"/>
              <a:t>permanen</a:t>
            </a:r>
            <a:r>
              <a:rPr lang="en-US" sz="2800" dirty="0" smtClean="0"/>
              <a:t> </a:t>
            </a:r>
            <a:r>
              <a:rPr lang="en-US" sz="2800" dirty="0" err="1" smtClean="0"/>
              <a:t>namun</a:t>
            </a:r>
            <a:r>
              <a:rPr lang="en-US" sz="2800" dirty="0" smtClean="0"/>
              <a:t> </a:t>
            </a:r>
            <a:r>
              <a:rPr lang="en-US" sz="2800" dirty="0" err="1" smtClean="0"/>
              <a:t>bisa</a:t>
            </a:r>
            <a:r>
              <a:rPr lang="en-US" sz="2800" dirty="0" smtClean="0"/>
              <a:t> di </a:t>
            </a:r>
            <a:r>
              <a:rPr lang="en-US" sz="2800" dirty="0" err="1" smtClean="0"/>
              <a:t>rubah</a:t>
            </a:r>
            <a:r>
              <a:rPr lang="en-US" sz="4000" dirty="0" smtClean="0"/>
              <a:t>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60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2400" b="1" dirty="0" smtClean="0">
                <a:solidFill>
                  <a:schemeClr val="tx1"/>
                </a:solidFill>
              </a:rPr>
              <a:t>K.H Abdurrahman Wahid (Gus Dur)</a:t>
            </a:r>
            <a:endParaRPr lang="id-ID" sz="24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6280"/>
          </a:xfrm>
        </p:spPr>
        <p:txBody>
          <a:bodyPr/>
          <a:lstStyle/>
          <a:p>
            <a:pPr marL="0" indent="0">
              <a:buNone/>
            </a:pPr>
            <a:r>
              <a:rPr lang="id-ID" dirty="0" smtClean="0"/>
              <a:t>“Tak Penting apa </a:t>
            </a:r>
          </a:p>
          <a:p>
            <a:pPr marL="0" indent="0">
              <a:buNone/>
            </a:pPr>
            <a:r>
              <a:rPr lang="id-ID" dirty="0" smtClean="0"/>
              <a:t>pun Agama &amp; suku </a:t>
            </a:r>
          </a:p>
          <a:p>
            <a:pPr marL="0" indent="0">
              <a:buNone/>
            </a:pPr>
            <a:r>
              <a:rPr lang="id-ID" dirty="0" smtClean="0"/>
              <a:t>mu. Kalau kamu </a:t>
            </a:r>
          </a:p>
          <a:p>
            <a:pPr marL="0" indent="0">
              <a:buNone/>
            </a:pPr>
            <a:r>
              <a:rPr lang="id-ID" dirty="0" smtClean="0"/>
              <a:t>bisa melakukan </a:t>
            </a:r>
          </a:p>
          <a:p>
            <a:pPr marL="0" indent="0">
              <a:buNone/>
            </a:pPr>
            <a:r>
              <a:rPr lang="id-ID" dirty="0" smtClean="0"/>
              <a:t>sesuatu yg baik </a:t>
            </a:r>
          </a:p>
          <a:p>
            <a:pPr marL="0" indent="0">
              <a:buNone/>
            </a:pPr>
            <a:r>
              <a:rPr lang="id-ID" dirty="0" smtClean="0"/>
              <a:t>untuk semua orang, orang tidak pernah tanya apa Agamamu”</a:t>
            </a:r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00808"/>
            <a:ext cx="3810000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50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5157192"/>
            <a:ext cx="8229600" cy="1143000"/>
          </a:xfrm>
        </p:spPr>
        <p:txBody>
          <a:bodyPr>
            <a:normAutofit/>
          </a:bodyPr>
          <a:lstStyle/>
          <a:p>
            <a:r>
              <a:rPr lang="id-ID" sz="2400" dirty="0" smtClean="0">
                <a:solidFill>
                  <a:schemeClr val="tx1"/>
                </a:solidFill>
                <a:effectLst/>
                <a:latin typeface="Aharoni" pitchFamily="2" charset="-79"/>
                <a:cs typeface="Aharoni" pitchFamily="2" charset="-79"/>
              </a:rPr>
              <a:t>-Rukun Daman dan Harmoni-</a:t>
            </a:r>
            <a:endParaRPr lang="id-ID" sz="2400" dirty="0">
              <a:solidFill>
                <a:schemeClr val="tx1"/>
              </a:solidFill>
              <a:effectLst/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6431"/>
            <a:ext cx="7524328" cy="5638361"/>
          </a:xfrm>
        </p:spPr>
      </p:pic>
    </p:spTree>
    <p:extLst>
      <p:ext uri="{BB962C8B-B14F-4D97-AF65-F5344CB8AC3E}">
        <p14:creationId xmlns:p14="http://schemas.microsoft.com/office/powerpoint/2010/main" val="205539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143000"/>
          </a:xfrm>
        </p:spPr>
        <p:txBody>
          <a:bodyPr>
            <a:normAutofit/>
          </a:bodyPr>
          <a:lstStyle/>
          <a:p>
            <a:r>
              <a:rPr lang="id-ID" sz="4000" b="1" dirty="0" smtClean="0">
                <a:solidFill>
                  <a:srgbClr val="FF0000"/>
                </a:solidFill>
                <a:effectLst/>
                <a:latin typeface="Bauhaus 93" pitchFamily="82" charset="0"/>
                <a:ea typeface="BatangChe" pitchFamily="49" charset="-127"/>
                <a:cs typeface="Aharoni" pitchFamily="2" charset="-79"/>
              </a:rPr>
              <a:t>Sekali Merdeka tetap Merdeka!!</a:t>
            </a:r>
            <a:endParaRPr lang="id-ID" sz="4000" b="1" dirty="0">
              <a:solidFill>
                <a:srgbClr val="FF0000"/>
              </a:solidFill>
              <a:effectLst/>
              <a:latin typeface="Bauhaus 93" pitchFamily="82" charset="0"/>
              <a:ea typeface="BatangChe" pitchFamily="49" charset="-127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1"/>
            <a:ext cx="8229600" cy="3895645"/>
          </a:xfrm>
        </p:spPr>
        <p:txBody>
          <a:bodyPr/>
          <a:lstStyle/>
          <a:p>
            <a:pPr marL="0" indent="0">
              <a:buNone/>
            </a:pPr>
            <a:endParaRPr lang="id-ID" b="1" dirty="0" smtClean="0"/>
          </a:p>
          <a:p>
            <a:pPr marL="0" indent="0">
              <a:buNone/>
            </a:pPr>
            <a:r>
              <a:rPr lang="id-ID" b="1" dirty="0" smtClean="0"/>
              <a:t>BERTEKAD MEMPERTAHANKAN KEMERDEKAAN SAMPAI DI TITIK DARAH PENGHABISAN.</a:t>
            </a:r>
          </a:p>
          <a:p>
            <a:pPr marL="0" indent="0">
              <a:buNone/>
            </a:pPr>
            <a:endParaRPr lang="id-ID" b="1" dirty="0"/>
          </a:p>
          <a:p>
            <a:pPr marL="0" indent="0">
              <a:buNone/>
            </a:pPr>
            <a:r>
              <a:rPr lang="id-ID" b="1" dirty="0" smtClean="0"/>
              <a:t>MERDEKA!!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142941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b="1" dirty="0" smtClean="0">
                <a:solidFill>
                  <a:schemeClr val="tx1"/>
                </a:solidFill>
                <a:effectLst/>
              </a:rPr>
              <a:t>BANGSA INDONESIA</a:t>
            </a:r>
            <a:endParaRPr lang="id-ID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Lahir bukan atas dasar persamaan</a:t>
            </a:r>
          </a:p>
          <a:p>
            <a:r>
              <a:rPr lang="id-ID" dirty="0" smtClean="0"/>
              <a:t>Ke-lahir-an, ke-suku-an, asal usul, ke-daerah-an, ras, atau pun ke-Agama-an.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id-ID" dirty="0" smtClean="0"/>
              <a:t>Tapi berdasarkan</a:t>
            </a:r>
          </a:p>
          <a:p>
            <a:pPr marL="0" indent="0">
              <a:buNone/>
            </a:pPr>
            <a:r>
              <a:rPr lang="id-ID" dirty="0" smtClean="0"/>
              <a:t>Kesamaan Keinginan/ Cita-cita:</a:t>
            </a:r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sz="2200" b="1" dirty="0" smtClean="0"/>
              <a:t>MERDEKA – BERSATU BERDAULAT – ADIL DAN MAKMUR</a:t>
            </a:r>
            <a:endParaRPr lang="id-ID" sz="2200" b="1" dirty="0"/>
          </a:p>
        </p:txBody>
      </p:sp>
    </p:spTree>
    <p:extLst>
      <p:ext uri="{BB962C8B-B14F-4D97-AF65-F5344CB8AC3E}">
        <p14:creationId xmlns:p14="http://schemas.microsoft.com/office/powerpoint/2010/main" val="197489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2800" b="1" dirty="0" smtClean="0">
                <a:solidFill>
                  <a:schemeClr val="tx1"/>
                </a:solidFill>
              </a:rPr>
              <a:t>TRI SAKTI KEMERDEKAAN</a:t>
            </a:r>
            <a:r>
              <a:rPr lang="id-ID" sz="2800" dirty="0" smtClean="0">
                <a:solidFill>
                  <a:schemeClr val="tx1"/>
                </a:solidFill>
              </a:rPr>
              <a:t/>
            </a:r>
            <a:br>
              <a:rPr lang="id-ID" sz="2800" dirty="0" smtClean="0">
                <a:solidFill>
                  <a:schemeClr val="tx1"/>
                </a:solidFill>
              </a:rPr>
            </a:br>
            <a:r>
              <a:rPr lang="id-ID" sz="2800" dirty="0" smtClean="0">
                <a:solidFill>
                  <a:schemeClr val="tx1"/>
                </a:solidFill>
              </a:rPr>
              <a:t>(Visi Kemerdekaan Republik Indonesia)</a:t>
            </a:r>
            <a:endParaRPr lang="id-ID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526280"/>
          </a:xfrm>
        </p:spPr>
        <p:txBody>
          <a:bodyPr/>
          <a:lstStyle/>
          <a:p>
            <a:r>
              <a:rPr lang="id-ID" dirty="0" smtClean="0"/>
              <a:t>BERDAULAT DALAM BIDANG POLITIK</a:t>
            </a:r>
          </a:p>
          <a:p>
            <a:endParaRPr lang="id-ID" dirty="0"/>
          </a:p>
          <a:p>
            <a:r>
              <a:rPr lang="id-ID" dirty="0" smtClean="0"/>
              <a:t>BERDIKARI DALAM BIDANG EKONOMI</a:t>
            </a:r>
          </a:p>
          <a:p>
            <a:endParaRPr lang="id-ID" dirty="0"/>
          </a:p>
          <a:p>
            <a:r>
              <a:rPr lang="id-ID" dirty="0" smtClean="0"/>
              <a:t>BERKEPRIBADIAN DALAM BIDANG KEBUDAYAAN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0147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125</TotalTime>
  <Words>467</Words>
  <Application>Microsoft Office PowerPoint</Application>
  <PresentationFormat>On-screen Show (4:3)</PresentationFormat>
  <Paragraphs>89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BatangChe</vt:lpstr>
      <vt:lpstr>Aharoni</vt:lpstr>
      <vt:lpstr>Bauhaus 93</vt:lpstr>
      <vt:lpstr>Rockwell</vt:lpstr>
      <vt:lpstr>Wingdings 2</vt:lpstr>
      <vt:lpstr>Foundry</vt:lpstr>
      <vt:lpstr>PENGUATAN &amp; PEMANTAPAN WAWASAN KEBANGSAAN DAN PERAN AGAMA DALAM MERAWAT KEBERAGAMAN</vt:lpstr>
      <vt:lpstr>PowerPoint Presentation</vt:lpstr>
      <vt:lpstr>Tujuan Agama dan  tujuan Negara pada hakekatnya  sama yaitu kedamaian,kesejahteraan dan kebahagian umat manusia adapun titik temunya di NKRI adalah Pancasila</vt:lpstr>
      <vt:lpstr>Hasil survei setara tahun 2023 di 5 kota yaitu Bandung, Bogor, Surabaya,Padang Surakarta.1.Jumlah intoleran di tingkat anak SMA   20,23% mendukung terhadap penghinaan sesama agama 2. 56,3%menyokong dan mendukungpelaksanaan syariat Islam 3. 83,3% dari pelajar SMA di lima Kota tersebut mengatakan bahwa Pancasila bukan ideology permanen namun bisa di rubah. </vt:lpstr>
      <vt:lpstr>K.H Abdurrahman Wahid (Gus Dur)</vt:lpstr>
      <vt:lpstr>-Rukun Daman dan Harmoni-</vt:lpstr>
      <vt:lpstr>Sekali Merdeka tetap Merdeka!!</vt:lpstr>
      <vt:lpstr>BANGSA INDONESIA</vt:lpstr>
      <vt:lpstr>TRI SAKTI KEMERDEKAAN (Visi Kemerdekaan Republik Indonesia)</vt:lpstr>
      <vt:lpstr>PowerPoint Presentation</vt:lpstr>
      <vt:lpstr>PowerPoint Presentation</vt:lpstr>
      <vt:lpstr>PowerPoint Presentation</vt:lpstr>
      <vt:lpstr>PowerPoint Presentation</vt:lpstr>
      <vt:lpstr>Ancaman yg Bersifat Non-Militer</vt:lpstr>
      <vt:lpstr>Penguatan Wawasan Kebangsaan</vt:lpstr>
      <vt:lpstr>Berkesadaran Terhadap Perbedaan Dalam Bingkai Satu Nusa, Satu Bangsa dan Satu Bahasa </vt:lpstr>
      <vt:lpstr>Indikator Wawasan Kebangsaan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ismail - [2010]</dc:creator>
  <cp:lastModifiedBy>User</cp:lastModifiedBy>
  <cp:revision>24</cp:revision>
  <dcterms:created xsi:type="dcterms:W3CDTF">2022-07-27T15:00:22Z</dcterms:created>
  <dcterms:modified xsi:type="dcterms:W3CDTF">2023-07-10T02:39:23Z</dcterms:modified>
</cp:coreProperties>
</file>