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F15DE-4759-80ED-30CE-8CBA06099F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/>
              <a:t>Penguatan</a:t>
            </a:r>
            <a:r>
              <a:rPr lang="en-US" dirty="0"/>
              <a:t> </a:t>
            </a:r>
            <a:r>
              <a:rPr lang="en-US" dirty="0" err="1"/>
              <a:t>moderasi</a:t>
            </a:r>
            <a:r>
              <a:rPr lang="en-US" dirty="0"/>
              <a:t> </a:t>
            </a:r>
            <a:r>
              <a:rPr lang="en-US" dirty="0" err="1"/>
              <a:t>beragama</a:t>
            </a:r>
            <a:r>
              <a:rPr lang="en-US" dirty="0"/>
              <a:t> dan </a:t>
            </a:r>
            <a:r>
              <a:rPr lang="en-US" dirty="0" err="1"/>
              <a:t>kebangsaan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3ADDC-ACA2-2C04-298B-D7E2DB67D3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Andi </a:t>
            </a:r>
            <a:r>
              <a:rPr lang="en-US" sz="2400" dirty="0" err="1">
                <a:solidFill>
                  <a:srgbClr val="FF0000"/>
                </a:solidFill>
              </a:rPr>
              <a:t>hariyadi</a:t>
            </a:r>
            <a:endParaRPr lang="en-US" sz="2400" dirty="0">
              <a:solidFill>
                <a:srgbClr val="FF0000"/>
              </a:solidFill>
            </a:endParaRPr>
          </a:p>
          <a:p>
            <a:pPr algn="ctr"/>
            <a:r>
              <a:rPr lang="en-US" sz="2400" dirty="0" err="1">
                <a:solidFill>
                  <a:srgbClr val="FF0000"/>
                </a:solidFill>
              </a:rPr>
              <a:t>Sekretaris</a:t>
            </a:r>
            <a:r>
              <a:rPr lang="en-US" sz="2400" dirty="0">
                <a:solidFill>
                  <a:srgbClr val="FF0000"/>
                </a:solidFill>
              </a:rPr>
              <a:t> forum </a:t>
            </a:r>
            <a:r>
              <a:rPr lang="en-US" sz="2400" dirty="0" err="1">
                <a:solidFill>
                  <a:srgbClr val="FF0000"/>
                </a:solidFill>
              </a:rPr>
              <a:t>kerukunan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umat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beragama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</a:rPr>
              <a:t>kota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surabaya</a:t>
            </a:r>
            <a:endParaRPr lang="en-ID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88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D7B75-93D9-F045-BAF0-A7F6FB0AA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FFFF00"/>
                </a:solidFill>
              </a:rPr>
              <a:t>Terima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kasih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 err="1">
                <a:solidFill>
                  <a:srgbClr val="FFFF00"/>
                </a:solidFill>
              </a:rPr>
              <a:t>ayo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jogo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suroboyo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harmoni</a:t>
            </a:r>
            <a:endParaRPr lang="en-ID" b="1" dirty="0">
              <a:solidFill>
                <a:srgbClr val="FFFF0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0190465-DF04-3E78-C9EF-BB8C5487D0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1413" y="2249486"/>
            <a:ext cx="4878388" cy="3541714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FC9B2A5-AF78-AC07-06ED-122388B7FE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316613"/>
            <a:ext cx="4875213" cy="3407462"/>
          </a:xfrm>
        </p:spPr>
      </p:pic>
    </p:spTree>
    <p:extLst>
      <p:ext uri="{BB962C8B-B14F-4D97-AF65-F5344CB8AC3E}">
        <p14:creationId xmlns:p14="http://schemas.microsoft.com/office/powerpoint/2010/main" val="3190308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8A41-E255-E8A9-1044-F22DBD071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PENDAHULUAN</a:t>
            </a:r>
            <a:endParaRPr lang="en-ID" sz="60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A993B2D-0FB9-1892-587E-422224D8A56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6444" r="26444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5416A-0F53-514B-353B-E79D94ACF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sz="3000" b="1" dirty="0" err="1">
                <a:solidFill>
                  <a:srgbClr val="FFFF00"/>
                </a:solidFill>
              </a:rPr>
              <a:t>Indonesiaku</a:t>
            </a:r>
            <a:endParaRPr lang="en-ID" sz="3000" b="1" dirty="0">
              <a:solidFill>
                <a:srgbClr val="FFFF00"/>
              </a:solidFill>
            </a:endParaRPr>
          </a:p>
          <a:p>
            <a:pPr marL="457200" indent="-457200" algn="just">
              <a:buAutoNum type="arabicPeriod"/>
            </a:pPr>
            <a:r>
              <a:rPr lang="en-ID" sz="2400" dirty="0" err="1"/>
              <a:t>Jumlah</a:t>
            </a:r>
            <a:r>
              <a:rPr lang="en-ID" sz="2400" dirty="0"/>
              <a:t> </a:t>
            </a:r>
            <a:r>
              <a:rPr lang="en-ID" sz="2400" dirty="0" err="1"/>
              <a:t>Pulau</a:t>
            </a:r>
            <a:r>
              <a:rPr lang="en-ID" sz="2400" dirty="0"/>
              <a:t> pada 2020 </a:t>
            </a:r>
            <a:r>
              <a:rPr lang="en-ID" sz="2400" dirty="0" err="1"/>
              <a:t>ada</a:t>
            </a:r>
            <a:r>
              <a:rPr lang="en-ID" sz="2400" dirty="0"/>
              <a:t> 16.771</a:t>
            </a:r>
          </a:p>
          <a:p>
            <a:pPr algn="just"/>
            <a:r>
              <a:rPr lang="en-ID" sz="2400" dirty="0"/>
              <a:t>2. </a:t>
            </a:r>
            <a:r>
              <a:rPr lang="en-ID" sz="2400" dirty="0" err="1"/>
              <a:t>Jumlah</a:t>
            </a:r>
            <a:r>
              <a:rPr lang="en-ID" sz="2400" dirty="0"/>
              <a:t> </a:t>
            </a:r>
            <a:r>
              <a:rPr lang="en-ID" sz="2400" dirty="0" err="1"/>
              <a:t>Suku</a:t>
            </a:r>
            <a:r>
              <a:rPr lang="en-ID" sz="2400" dirty="0"/>
              <a:t> pada 2010 </a:t>
            </a:r>
            <a:r>
              <a:rPr lang="en-ID" sz="2400" dirty="0" err="1"/>
              <a:t>ada</a:t>
            </a:r>
            <a:r>
              <a:rPr lang="en-ID" sz="2400" dirty="0"/>
              <a:t> 1.340</a:t>
            </a:r>
          </a:p>
          <a:p>
            <a:pPr algn="just"/>
            <a:r>
              <a:rPr lang="en-ID" sz="2400" dirty="0"/>
              <a:t>3. </a:t>
            </a:r>
            <a:r>
              <a:rPr lang="en-ID" sz="2400" dirty="0" err="1"/>
              <a:t>Jumlah</a:t>
            </a:r>
            <a:r>
              <a:rPr lang="en-ID" sz="2400" dirty="0"/>
              <a:t> Bahasa </a:t>
            </a:r>
            <a:r>
              <a:rPr lang="en-ID" sz="2400" dirty="0" err="1"/>
              <a:t>daerah</a:t>
            </a:r>
            <a:r>
              <a:rPr lang="en-ID" sz="2400" dirty="0"/>
              <a:t> </a:t>
            </a:r>
            <a:r>
              <a:rPr lang="en-ID" sz="2400" dirty="0" err="1"/>
              <a:t>ada</a:t>
            </a:r>
            <a:r>
              <a:rPr lang="en-ID" sz="2400" dirty="0"/>
              <a:t> 718,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jumlah</a:t>
            </a:r>
            <a:r>
              <a:rPr lang="en-ID" sz="2400" dirty="0"/>
              <a:t> </a:t>
            </a:r>
            <a:r>
              <a:rPr lang="en-ID" sz="2400" dirty="0" err="1"/>
              <a:t>itu</a:t>
            </a:r>
            <a:r>
              <a:rPr lang="en-ID" sz="2400" dirty="0"/>
              <a:t> </a:t>
            </a:r>
            <a:r>
              <a:rPr lang="en-ID" sz="2400" dirty="0" err="1"/>
              <a:t>ada</a:t>
            </a:r>
            <a:r>
              <a:rPr lang="en-ID" sz="2400" dirty="0"/>
              <a:t> 326 Bahasa </a:t>
            </a:r>
            <a:r>
              <a:rPr lang="en-ID" sz="2400" dirty="0" err="1"/>
              <a:t>daerah</a:t>
            </a:r>
            <a:r>
              <a:rPr lang="en-ID" sz="2400" dirty="0"/>
              <a:t> </a:t>
            </a:r>
            <a:r>
              <a:rPr lang="en-ID" sz="2400" dirty="0" err="1"/>
              <a:t>digunakan</a:t>
            </a:r>
            <a:r>
              <a:rPr lang="en-ID" sz="2400" dirty="0"/>
              <a:t> di Papua</a:t>
            </a:r>
          </a:p>
          <a:p>
            <a:pPr algn="just"/>
            <a:r>
              <a:rPr lang="en-ID" sz="2400" dirty="0"/>
              <a:t>4. Agama yang </a:t>
            </a:r>
            <a:r>
              <a:rPr lang="en-ID" sz="2400" dirty="0" err="1"/>
              <a:t>diakui</a:t>
            </a:r>
            <a:r>
              <a:rPr lang="en-ID" sz="2400" dirty="0"/>
              <a:t> </a:t>
            </a:r>
            <a:r>
              <a:rPr lang="en-ID" sz="2400" dirty="0" err="1"/>
              <a:t>ada</a:t>
            </a:r>
            <a:r>
              <a:rPr lang="en-ID" sz="2400" dirty="0"/>
              <a:t> 6 (Islam, Kristen, </a:t>
            </a:r>
            <a:r>
              <a:rPr lang="en-ID" sz="2400" dirty="0" err="1"/>
              <a:t>Katolik</a:t>
            </a:r>
            <a:r>
              <a:rPr lang="en-ID" sz="2400" dirty="0"/>
              <a:t>, Hindu, </a:t>
            </a:r>
            <a:r>
              <a:rPr lang="en-ID" sz="2400" dirty="0" err="1"/>
              <a:t>Budha</a:t>
            </a:r>
            <a:r>
              <a:rPr lang="en-ID" sz="2400" dirty="0"/>
              <a:t> dan Kong </a:t>
            </a:r>
            <a:r>
              <a:rPr lang="en-ID" sz="2400" dirty="0" err="1"/>
              <a:t>Hucu</a:t>
            </a:r>
            <a:r>
              <a:rPr lang="en-ID" sz="2400" dirty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5661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CCE04-11DE-EF2A-9542-B6F111F2E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teladan</a:t>
            </a:r>
            <a:r>
              <a:rPr lang="en-US" dirty="0"/>
              <a:t> </a:t>
            </a:r>
            <a:r>
              <a:rPr lang="en-US" dirty="0" err="1"/>
              <a:t>pahlawan</a:t>
            </a:r>
            <a:r>
              <a:rPr lang="en-US" dirty="0"/>
              <a:t> : </a:t>
            </a:r>
            <a:br>
              <a:rPr lang="en-US" dirty="0"/>
            </a:br>
            <a:r>
              <a:rPr lang="en-US" sz="2400" b="1" dirty="0">
                <a:solidFill>
                  <a:srgbClr val="FF0000"/>
                </a:solidFill>
              </a:rPr>
              <a:t>1. </a:t>
            </a:r>
            <a:r>
              <a:rPr lang="en-US" sz="2400" b="1" dirty="0" err="1">
                <a:solidFill>
                  <a:srgbClr val="FF0000"/>
                </a:solidFill>
              </a:rPr>
              <a:t>religius</a:t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2. </a:t>
            </a:r>
            <a:r>
              <a:rPr lang="en-US" sz="2400" b="1" dirty="0" err="1">
                <a:solidFill>
                  <a:srgbClr val="FF0000"/>
                </a:solidFill>
              </a:rPr>
              <a:t>patriotis</a:t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3. </a:t>
            </a:r>
            <a:r>
              <a:rPr lang="en-US" sz="2400" b="1" dirty="0" err="1">
                <a:solidFill>
                  <a:srgbClr val="FF0000"/>
                </a:solidFill>
              </a:rPr>
              <a:t>nasionalis</a:t>
            </a:r>
            <a:endParaRPr lang="en-ID" sz="2400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93F63-E153-6F77-B819-4288AEF017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Soekarno dan </a:t>
            </a:r>
            <a:r>
              <a:rPr lang="en-US" sz="1800" b="1" dirty="0" err="1">
                <a:solidFill>
                  <a:srgbClr val="FF0000"/>
                </a:solidFill>
              </a:rPr>
              <a:t>moh</a:t>
            </a:r>
            <a:r>
              <a:rPr lang="en-US" sz="1800" b="1" dirty="0">
                <a:solidFill>
                  <a:srgbClr val="FF0000"/>
                </a:solidFill>
              </a:rPr>
              <a:t>. </a:t>
            </a:r>
            <a:r>
              <a:rPr lang="en-US" sz="1800" b="1" dirty="0" err="1">
                <a:solidFill>
                  <a:srgbClr val="FF0000"/>
                </a:solidFill>
              </a:rPr>
              <a:t>hatta</a:t>
            </a:r>
            <a:endParaRPr lang="en-ID" sz="1800" b="1" dirty="0">
              <a:solidFill>
                <a:srgbClr val="FF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A01ABF-88E2-D8D0-A0BD-6DDEF5D8B852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PROKLAMATOR</a:t>
            </a:r>
            <a:endParaRPr lang="en-ID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C4E386-92CB-04AF-E473-04E07864F2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WR. SOEPRATMAN</a:t>
            </a:r>
            <a:endParaRPr lang="en-ID" dirty="0">
              <a:solidFill>
                <a:srgbClr val="FFFF00"/>
              </a:solidFill>
            </a:endParaRP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A2F4ABF9-89D9-3A78-3002-AD4D1D7F3112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t="14268" b="14268"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95ECBD-E898-3F6C-6683-E255F571F66D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VISIONER</a:t>
            </a:r>
            <a:endParaRPr lang="en-ID" sz="24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07006AA-F311-B1E9-4A3B-8D9549FDF3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92D050"/>
                </a:solidFill>
              </a:rPr>
              <a:t>Dr. </a:t>
            </a:r>
            <a:r>
              <a:rPr lang="en-US" b="1" dirty="0" err="1">
                <a:solidFill>
                  <a:srgbClr val="92D050"/>
                </a:solidFill>
              </a:rPr>
              <a:t>soetomo</a:t>
            </a:r>
            <a:endParaRPr lang="en-ID" b="1" dirty="0">
              <a:solidFill>
                <a:srgbClr val="92D050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5FE54D1-B4B5-3642-D9A3-45BC3E0F2DF6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/>
              <a:t>CARE</a:t>
            </a:r>
            <a:endParaRPr lang="en-ID" sz="2000" dirty="0"/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BA80D349-4522-41AC-08FA-DDB43F0C54BB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3"/>
          <a:srcRect t="14263" b="14263"/>
          <a:stretch>
            <a:fillRect/>
          </a:stretch>
        </p:blipFill>
        <p:spPr>
          <a:xfrm>
            <a:off x="7852442" y="2697596"/>
            <a:ext cx="3347369" cy="1645801"/>
          </a:xfrm>
        </p:spPr>
      </p:pic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AAA4657B-C8D3-6C0D-A6E0-3E05DB418A36}"/>
              </a:ext>
            </a:extLst>
          </p:cNvPr>
          <p:cNvSpPr txBox="1">
            <a:spLocks/>
          </p:cNvSpPr>
          <p:nvPr/>
        </p:nvSpPr>
        <p:spPr>
          <a:xfrm>
            <a:off x="8004842" y="28193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sp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685ACB88-E6BC-2413-5C4B-6710EA693733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4"/>
          <a:srcRect t="14167" b="141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85445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F3002-B740-C899-B212-D9BF15378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Mengisi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kemerdekaan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bangsa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indonesia</a:t>
            </a:r>
            <a:endParaRPr lang="en-ID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4E72E-7A7E-C431-FE0B-6A8D375E82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Cinta </a:t>
            </a:r>
            <a:r>
              <a:rPr lang="en-US" sz="4000" dirty="0" err="1"/>
              <a:t>tanah</a:t>
            </a:r>
            <a:r>
              <a:rPr lang="en-US" sz="4000" dirty="0"/>
              <a:t> air</a:t>
            </a:r>
            <a:endParaRPr lang="en-ID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40311D-0924-F6E0-0EAB-87614A4F0B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err="1"/>
              <a:t>Persatuan</a:t>
            </a:r>
            <a:r>
              <a:rPr lang="en-US" dirty="0"/>
              <a:t> </a:t>
            </a:r>
            <a:r>
              <a:rPr lang="en-US" dirty="0" err="1"/>
              <a:t>Bangsa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 err="1"/>
              <a:t>Menghormati</a:t>
            </a:r>
            <a:r>
              <a:rPr lang="en-US" dirty="0"/>
              <a:t> </a:t>
            </a:r>
            <a:r>
              <a:rPr lang="en-US" dirty="0" err="1"/>
              <a:t>Keragaman</a:t>
            </a:r>
            <a:r>
              <a:rPr lang="en-US" dirty="0"/>
              <a:t> </a:t>
            </a:r>
            <a:r>
              <a:rPr lang="en-US" dirty="0" err="1"/>
              <a:t>Bangsa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dirty="0" err="1"/>
              <a:t>Menjunjung</a:t>
            </a:r>
            <a:r>
              <a:rPr lang="en-US" dirty="0"/>
              <a:t> Tinggi </a:t>
            </a:r>
            <a:r>
              <a:rPr lang="en-US" dirty="0" err="1"/>
              <a:t>Falsafah</a:t>
            </a:r>
            <a:r>
              <a:rPr lang="en-US" dirty="0"/>
              <a:t> dan </a:t>
            </a:r>
            <a:r>
              <a:rPr lang="en-US" dirty="0" err="1"/>
              <a:t>Ideologi</a:t>
            </a:r>
            <a:r>
              <a:rPr lang="en-US" dirty="0"/>
              <a:t> </a:t>
            </a:r>
            <a:r>
              <a:rPr lang="en-US" dirty="0" err="1"/>
              <a:t>Bangsa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572B44-9579-8318-75C7-260D9EC5B6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Bela negara</a:t>
            </a:r>
            <a:endParaRPr lang="en-ID" sz="4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ECD72C-D769-2CDA-A4F8-D486CF910BC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Pertahanan</a:t>
            </a:r>
            <a:r>
              <a:rPr lang="en-US" dirty="0"/>
              <a:t> Negara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Kedaulatan</a:t>
            </a:r>
            <a:r>
              <a:rPr lang="en-US" dirty="0"/>
              <a:t> </a:t>
            </a:r>
            <a:r>
              <a:rPr lang="en-US" dirty="0" err="1"/>
              <a:t>Bangsa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Ideologi</a:t>
            </a:r>
            <a:r>
              <a:rPr lang="en-US" dirty="0"/>
              <a:t> </a:t>
            </a:r>
            <a:r>
              <a:rPr lang="en-US" dirty="0" err="1"/>
              <a:t>Bangsa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71148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42A8C-2219-553B-4500-416F4F8C4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89647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PERILAKU MERUSAK BANGSA</a:t>
            </a:r>
            <a:endParaRPr lang="en-ID" b="1" dirty="0">
              <a:solidFill>
                <a:srgbClr val="FF0000"/>
              </a:solidFill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85289CA-196E-EDF0-95D5-97561986CA8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9416" r="29416"/>
          <a:stretch>
            <a:fillRect/>
          </a:stretch>
        </p:blipFill>
        <p:spPr>
          <a:xfrm>
            <a:off x="7380288" y="596900"/>
            <a:ext cx="3667125" cy="51816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98B2C5-807F-D75E-BC81-8DD14F23A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0" y="1506071"/>
            <a:ext cx="5934511" cy="4285129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en-US" sz="2000" dirty="0" err="1"/>
              <a:t>Ketidakadilan</a:t>
            </a:r>
            <a:endParaRPr lang="en-US" sz="2000" dirty="0"/>
          </a:p>
          <a:p>
            <a:r>
              <a:rPr lang="en-US" sz="2000" dirty="0"/>
              <a:t>2. </a:t>
            </a:r>
            <a:r>
              <a:rPr lang="en-US" sz="2000" dirty="0" err="1"/>
              <a:t>Diskriminasi</a:t>
            </a:r>
            <a:endParaRPr lang="en-US" sz="2000" dirty="0"/>
          </a:p>
          <a:p>
            <a:r>
              <a:rPr lang="en-US" sz="2000" dirty="0"/>
              <a:t>3. </a:t>
            </a:r>
            <a:r>
              <a:rPr lang="en-US" sz="2000" dirty="0" err="1"/>
              <a:t>Menebar</a:t>
            </a:r>
            <a:r>
              <a:rPr lang="en-US" sz="2000" dirty="0"/>
              <a:t> </a:t>
            </a:r>
            <a:r>
              <a:rPr lang="en-US" sz="2000" dirty="0" err="1"/>
              <a:t>Kebencian</a:t>
            </a:r>
            <a:r>
              <a:rPr lang="en-US" sz="2000" dirty="0"/>
              <a:t> dan </a:t>
            </a:r>
            <a:r>
              <a:rPr lang="en-US" sz="2000" dirty="0" err="1"/>
              <a:t>Permusuhan</a:t>
            </a:r>
            <a:endParaRPr lang="en-US" sz="2000" dirty="0"/>
          </a:p>
          <a:p>
            <a:r>
              <a:rPr lang="en-US" sz="2000" dirty="0"/>
              <a:t>4. </a:t>
            </a:r>
            <a:r>
              <a:rPr lang="en-US" sz="2000" dirty="0" err="1"/>
              <a:t>Pengrusakan</a:t>
            </a:r>
            <a:r>
              <a:rPr lang="en-US" sz="2000" dirty="0"/>
              <a:t> </a:t>
            </a:r>
            <a:r>
              <a:rPr lang="en-US" sz="2000" dirty="0" err="1"/>
              <a:t>Sumber</a:t>
            </a:r>
            <a:r>
              <a:rPr lang="en-US" sz="2000" dirty="0"/>
              <a:t> Daya </a:t>
            </a:r>
            <a:r>
              <a:rPr lang="en-US" sz="2000" dirty="0" err="1"/>
              <a:t>Alam</a:t>
            </a:r>
            <a:endParaRPr lang="en-US" sz="2000" dirty="0"/>
          </a:p>
          <a:p>
            <a:r>
              <a:rPr lang="en-US" sz="2000" dirty="0"/>
              <a:t>5. </a:t>
            </a:r>
            <a:r>
              <a:rPr lang="en-US" sz="2000" dirty="0" err="1"/>
              <a:t>Memaksakan</a:t>
            </a:r>
            <a:r>
              <a:rPr lang="en-US" sz="2000" dirty="0"/>
              <a:t> </a:t>
            </a:r>
            <a:r>
              <a:rPr lang="en-US" sz="2000" dirty="0" err="1"/>
              <a:t>Kehendak</a:t>
            </a:r>
            <a:r>
              <a:rPr lang="en-US" sz="2000" dirty="0"/>
              <a:t> pada orang lain, </a:t>
            </a:r>
            <a:r>
              <a:rPr lang="en-US" sz="2000" dirty="0" err="1"/>
              <a:t>Kekerasan</a:t>
            </a:r>
            <a:endParaRPr lang="en-US" sz="2000" dirty="0"/>
          </a:p>
          <a:p>
            <a:r>
              <a:rPr lang="en-US" sz="2000" dirty="0"/>
              <a:t>6. </a:t>
            </a:r>
            <a:r>
              <a:rPr lang="en-US" sz="2000" dirty="0" err="1"/>
              <a:t>Menghina</a:t>
            </a:r>
            <a:r>
              <a:rPr lang="en-US" sz="2000" dirty="0"/>
              <a:t>, </a:t>
            </a:r>
            <a:r>
              <a:rPr lang="en-US" sz="2000" dirty="0" err="1"/>
              <a:t>Mengejek</a:t>
            </a:r>
            <a:r>
              <a:rPr lang="en-US" sz="2000" dirty="0"/>
              <a:t>, </a:t>
            </a:r>
            <a:r>
              <a:rPr lang="en-US" sz="2000" dirty="0" err="1"/>
              <a:t>Membully</a:t>
            </a:r>
            <a:r>
              <a:rPr lang="en-US" sz="2000" dirty="0"/>
              <a:t>, </a:t>
            </a:r>
            <a:r>
              <a:rPr lang="en-US" sz="2000" dirty="0" err="1"/>
              <a:t>Memfitnah</a:t>
            </a:r>
            <a:endParaRPr lang="en-US" sz="2000" dirty="0"/>
          </a:p>
          <a:p>
            <a:r>
              <a:rPr lang="en-US" sz="2000" dirty="0"/>
              <a:t>7. </a:t>
            </a:r>
            <a:r>
              <a:rPr lang="en-US" sz="2000" dirty="0" err="1"/>
              <a:t>Mengadu</a:t>
            </a:r>
            <a:r>
              <a:rPr lang="en-US" sz="2000" dirty="0"/>
              <a:t> </a:t>
            </a:r>
            <a:r>
              <a:rPr lang="en-US" sz="2000" dirty="0" err="1"/>
              <a:t>domba</a:t>
            </a:r>
            <a:endParaRPr lang="en-US" sz="2000" dirty="0"/>
          </a:p>
          <a:p>
            <a:r>
              <a:rPr lang="en-US" sz="2000" dirty="0"/>
              <a:t>8.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Menghargai</a:t>
            </a:r>
            <a:r>
              <a:rPr lang="en-US" sz="2000" dirty="0"/>
              <a:t> </a:t>
            </a:r>
            <a:r>
              <a:rPr lang="en-US" sz="2000" dirty="0" err="1"/>
              <a:t>Keberagaman</a:t>
            </a:r>
            <a:endParaRPr lang="en-US" sz="2000" dirty="0"/>
          </a:p>
          <a:p>
            <a:r>
              <a:rPr lang="en-US" sz="2000" dirty="0"/>
              <a:t>9. Gaya </a:t>
            </a:r>
            <a:r>
              <a:rPr lang="en-US" sz="2000" dirty="0" err="1"/>
              <a:t>Hidup</a:t>
            </a:r>
            <a:r>
              <a:rPr lang="en-US" sz="2000" dirty="0"/>
              <a:t> </a:t>
            </a:r>
            <a:r>
              <a:rPr lang="en-US" sz="2000" dirty="0" err="1"/>
              <a:t>Merusak</a:t>
            </a:r>
            <a:r>
              <a:rPr lang="en-US" sz="2000" dirty="0"/>
              <a:t> </a:t>
            </a:r>
          </a:p>
          <a:p>
            <a:r>
              <a:rPr lang="en-US" sz="2000" dirty="0"/>
              <a:t>10. </a:t>
            </a:r>
            <a:r>
              <a:rPr lang="en-US" sz="2000" dirty="0" err="1"/>
              <a:t>Beragama</a:t>
            </a:r>
            <a:r>
              <a:rPr lang="en-US" sz="2000" dirty="0"/>
              <a:t> yang </a:t>
            </a:r>
            <a:r>
              <a:rPr lang="en-US" sz="2000" dirty="0" err="1"/>
              <a:t>Destruktif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661502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38646-2416-AF90-2C44-A9C040461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Arti </a:t>
            </a:r>
            <a:r>
              <a:rPr lang="en-US" sz="2400" b="1" dirty="0" err="1">
                <a:solidFill>
                  <a:srgbClr val="FF0000"/>
                </a:solidFill>
              </a:rPr>
              <a:t>moderasi</a:t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000" dirty="0"/>
              <a:t>1. </a:t>
            </a:r>
            <a:r>
              <a:rPr lang="en-US" sz="2000" dirty="0" err="1"/>
              <a:t>dari</a:t>
            </a:r>
            <a:r>
              <a:rPr lang="en-US" sz="2000" dirty="0"/>
              <a:t> kata “ Moderation”</a:t>
            </a:r>
            <a:br>
              <a:rPr lang="en-US" sz="2000" dirty="0"/>
            </a:br>
            <a:r>
              <a:rPr lang="en-US" sz="2000" dirty="0"/>
              <a:t>2. </a:t>
            </a:r>
            <a:r>
              <a:rPr lang="en-US" sz="2000" dirty="0" err="1"/>
              <a:t>sikap</a:t>
            </a:r>
            <a:r>
              <a:rPr lang="en-US" sz="2000" dirty="0"/>
              <a:t> </a:t>
            </a:r>
            <a:r>
              <a:rPr lang="en-US" sz="2000" dirty="0" err="1"/>
              <a:t>sedang</a:t>
            </a:r>
            <a:br>
              <a:rPr lang="en-US" sz="2000" dirty="0"/>
            </a:br>
            <a:r>
              <a:rPr lang="en-US" sz="2000" dirty="0"/>
              <a:t>3.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berlebihan</a:t>
            </a:r>
            <a:br>
              <a:rPr lang="en-US" sz="2000" dirty="0"/>
            </a:br>
            <a:r>
              <a:rPr lang="en-US" sz="2000" dirty="0"/>
              <a:t>4. </a:t>
            </a:r>
            <a:r>
              <a:rPr lang="en-US" sz="2000" dirty="0" err="1"/>
              <a:t>washattiyah</a:t>
            </a:r>
            <a:r>
              <a:rPr lang="en-US" sz="2000" dirty="0"/>
              <a:t> : </a:t>
            </a:r>
            <a:r>
              <a:rPr lang="en-US" sz="2000" dirty="0" err="1"/>
              <a:t>pertengahan</a:t>
            </a:r>
            <a:r>
              <a:rPr lang="en-US" sz="2000" dirty="0"/>
              <a:t>, </a:t>
            </a:r>
            <a:r>
              <a:rPr lang="en-US" sz="2000" dirty="0" err="1"/>
              <a:t>adil</a:t>
            </a:r>
            <a:r>
              <a:rPr lang="en-US" sz="2000" dirty="0"/>
              <a:t>, </a:t>
            </a:r>
            <a:r>
              <a:rPr lang="en-US" sz="2000" dirty="0" err="1"/>
              <a:t>baik</a:t>
            </a:r>
            <a:r>
              <a:rPr lang="en-US" sz="2000" dirty="0"/>
              <a:t>, </a:t>
            </a:r>
            <a:r>
              <a:rPr lang="en-US" sz="2000" dirty="0" err="1"/>
              <a:t>seimbang</a:t>
            </a:r>
            <a:br>
              <a:rPr lang="en-US" sz="2000" dirty="0"/>
            </a:br>
            <a:br>
              <a:rPr lang="en-US" sz="2000" dirty="0"/>
            </a:br>
            <a:r>
              <a:rPr lang="en-US" sz="2700" b="1" dirty="0" err="1">
                <a:solidFill>
                  <a:srgbClr val="FF0000"/>
                </a:solidFill>
              </a:rPr>
              <a:t>Moderasi</a:t>
            </a:r>
            <a:r>
              <a:rPr lang="en-US" sz="2700" b="1" dirty="0">
                <a:solidFill>
                  <a:srgbClr val="FF0000"/>
                </a:solidFill>
              </a:rPr>
              <a:t> </a:t>
            </a:r>
            <a:r>
              <a:rPr lang="en-US" sz="2700" b="1" dirty="0" err="1">
                <a:solidFill>
                  <a:srgbClr val="FF0000"/>
                </a:solidFill>
              </a:rPr>
              <a:t>Beragama</a:t>
            </a:r>
            <a:r>
              <a:rPr lang="en-US" sz="2700" b="1" dirty="0">
                <a:solidFill>
                  <a:srgbClr val="FF0000"/>
                </a:solidFill>
              </a:rPr>
              <a:t> :</a:t>
            </a:r>
            <a:endParaRPr lang="en-ID" sz="2700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DBD01-1701-7044-C559-B53D463780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Pola </a:t>
            </a:r>
            <a:r>
              <a:rPr lang="en-US" b="1" dirty="0" err="1">
                <a:solidFill>
                  <a:srgbClr val="FF0000"/>
                </a:solidFill>
              </a:rPr>
              <a:t>Hidup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rukun</a:t>
            </a:r>
            <a:r>
              <a:rPr lang="en-US" b="1" dirty="0">
                <a:solidFill>
                  <a:srgbClr val="FF0000"/>
                </a:solidFill>
              </a:rPr>
              <a:t> – </a:t>
            </a:r>
            <a:r>
              <a:rPr lang="en-US" b="1" dirty="0" err="1">
                <a:solidFill>
                  <a:srgbClr val="FF0000"/>
                </a:solidFill>
              </a:rPr>
              <a:t>toleransi</a:t>
            </a:r>
            <a:r>
              <a:rPr lang="en-US" b="1" dirty="0">
                <a:solidFill>
                  <a:srgbClr val="FF0000"/>
                </a:solidFill>
              </a:rPr>
              <a:t> :</a:t>
            </a:r>
            <a:endParaRPr lang="en-ID" b="1" dirty="0">
              <a:solidFill>
                <a:srgbClr val="FF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63EC4C-F872-4FAB-B946-129FA4422200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 err="1"/>
              <a:t>Persaudaraan</a:t>
            </a:r>
            <a:r>
              <a:rPr lang="en-US" sz="2400" dirty="0"/>
              <a:t> </a:t>
            </a:r>
          </a:p>
          <a:p>
            <a:r>
              <a:rPr lang="en-US" sz="2400" dirty="0"/>
              <a:t>2. </a:t>
            </a:r>
            <a:r>
              <a:rPr lang="en-US" sz="2400" dirty="0" err="1"/>
              <a:t>Persatuan</a:t>
            </a:r>
            <a:endParaRPr lang="en-US" sz="2400" dirty="0"/>
          </a:p>
          <a:p>
            <a:r>
              <a:rPr lang="en-US" sz="2400" dirty="0"/>
              <a:t>3. </a:t>
            </a:r>
            <a:r>
              <a:rPr lang="en-US" sz="2400" dirty="0" err="1"/>
              <a:t>Penghormatan</a:t>
            </a:r>
            <a:endParaRPr lang="en-ID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9684CA-7888-A887-D754-239799DF46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Konstruktif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bukan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destruktif</a:t>
            </a:r>
            <a:r>
              <a:rPr lang="en-US" b="1" dirty="0">
                <a:solidFill>
                  <a:srgbClr val="FF0000"/>
                </a:solidFill>
              </a:rPr>
              <a:t> :</a:t>
            </a:r>
            <a:endParaRPr lang="en-ID" b="1" dirty="0">
              <a:solidFill>
                <a:srgbClr val="FF0000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5CA0DC-56BA-5863-13F4-3AE2BBA06C2D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000" dirty="0"/>
              <a:t>Gotong Royong</a:t>
            </a:r>
          </a:p>
          <a:p>
            <a:r>
              <a:rPr lang="en-US" sz="2000" dirty="0"/>
              <a:t>2. Kerjasama</a:t>
            </a:r>
          </a:p>
          <a:p>
            <a:r>
              <a:rPr lang="en-US" sz="2000" dirty="0"/>
              <a:t>3. </a:t>
            </a:r>
            <a:r>
              <a:rPr lang="en-US" sz="2000" dirty="0" err="1"/>
              <a:t>Harmoni</a:t>
            </a:r>
            <a:endParaRPr lang="en-ID" sz="2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3A31089-37A0-C63F-C303-2BAD59140E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Tidak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menimbulkan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konflik</a:t>
            </a:r>
            <a:r>
              <a:rPr lang="en-US" b="1" dirty="0">
                <a:solidFill>
                  <a:srgbClr val="FF0000"/>
                </a:solidFill>
              </a:rPr>
              <a:t> :</a:t>
            </a:r>
            <a:endParaRPr lang="en-ID" b="1" dirty="0">
              <a:solidFill>
                <a:srgbClr val="FF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BC39F-E9F7-FC92-AA34-F6410651D078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000" dirty="0" err="1"/>
              <a:t>Jauhi</a:t>
            </a:r>
            <a:r>
              <a:rPr lang="en-US" sz="2000" dirty="0"/>
              <a:t> </a:t>
            </a:r>
            <a:r>
              <a:rPr lang="en-US" sz="2000" dirty="0" err="1"/>
              <a:t>Permusuhan</a:t>
            </a:r>
            <a:endParaRPr lang="en-US" sz="2000" dirty="0"/>
          </a:p>
          <a:p>
            <a:r>
              <a:rPr lang="en-US" sz="2000" dirty="0"/>
              <a:t>2.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Kekerasan</a:t>
            </a:r>
            <a:endParaRPr lang="en-US" sz="2000" dirty="0"/>
          </a:p>
          <a:p>
            <a:r>
              <a:rPr lang="en-US" sz="2000" dirty="0"/>
              <a:t>3. </a:t>
            </a:r>
            <a:r>
              <a:rPr lang="en-US" sz="2000" dirty="0" err="1"/>
              <a:t>Islah</a:t>
            </a:r>
            <a:r>
              <a:rPr lang="en-US" sz="2000" dirty="0"/>
              <a:t> – </a:t>
            </a:r>
            <a:r>
              <a:rPr lang="en-US" sz="2000" dirty="0" err="1"/>
              <a:t>Ukhwah</a:t>
            </a:r>
            <a:r>
              <a:rPr lang="en-US" sz="2000" dirty="0"/>
              <a:t> 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4145922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77D86-86F4-44A9-D966-E1CA35DCB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098176"/>
          </a:xfrm>
        </p:spPr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KALA AGAMA JADI BENCANA</a:t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2000" dirty="0"/>
              <a:t>CHARLES KIMBALL</a:t>
            </a:r>
            <a:endParaRPr lang="en-ID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A3A029-2D84-2547-EBF3-CCD52BB478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0" y="1707776"/>
            <a:ext cx="5934511" cy="4083424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000" dirty="0" err="1"/>
              <a:t>Klaim</a:t>
            </a:r>
            <a:r>
              <a:rPr lang="en-US" sz="2000" dirty="0"/>
              <a:t> </a:t>
            </a:r>
            <a:r>
              <a:rPr lang="en-US" sz="2000" dirty="0" err="1"/>
              <a:t>Kebenaran</a:t>
            </a:r>
            <a:r>
              <a:rPr lang="en-US" sz="2000" dirty="0"/>
              <a:t> </a:t>
            </a:r>
            <a:r>
              <a:rPr lang="en-US" sz="2000" dirty="0" err="1"/>
              <a:t>Agamanya</a:t>
            </a:r>
            <a:r>
              <a:rPr lang="en-US" sz="2000" dirty="0"/>
              <a:t> </a:t>
            </a:r>
            <a:r>
              <a:rPr lang="en-US" sz="2000" dirty="0" err="1"/>
              <a:t>Kebenaran</a:t>
            </a:r>
            <a:r>
              <a:rPr lang="en-US" sz="2000" dirty="0"/>
              <a:t> Tunggal</a:t>
            </a:r>
          </a:p>
          <a:p>
            <a:pPr marL="457200" indent="-457200">
              <a:buAutoNum type="arabicPeriod"/>
            </a:pPr>
            <a:r>
              <a:rPr lang="en-US" sz="2000" dirty="0" err="1"/>
              <a:t>Ketaatan</a:t>
            </a:r>
            <a:r>
              <a:rPr lang="en-US" sz="2000" dirty="0"/>
              <a:t> </a:t>
            </a:r>
            <a:r>
              <a:rPr lang="en-US" sz="2000" dirty="0" err="1"/>
              <a:t>Buta</a:t>
            </a:r>
            <a:r>
              <a:rPr lang="en-US" sz="2000" dirty="0"/>
              <a:t> pada </a:t>
            </a:r>
            <a:r>
              <a:rPr lang="en-US" sz="2000" dirty="0" err="1"/>
              <a:t>Pimpinan</a:t>
            </a:r>
            <a:r>
              <a:rPr lang="en-US" sz="2000" dirty="0"/>
              <a:t> Agama</a:t>
            </a:r>
          </a:p>
          <a:p>
            <a:pPr marL="457200" indent="-457200">
              <a:buAutoNum type="arabicPeriod"/>
            </a:pPr>
            <a:r>
              <a:rPr lang="en-US" sz="2000" dirty="0" err="1"/>
              <a:t>Merindukan</a:t>
            </a:r>
            <a:r>
              <a:rPr lang="en-US" sz="2000" dirty="0"/>
              <a:t> Zaman Ideal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diterapkan</a:t>
            </a: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 err="1"/>
              <a:t>Membenarkan</a:t>
            </a:r>
            <a:r>
              <a:rPr lang="en-US" sz="2000" dirty="0"/>
              <a:t> </a:t>
            </a:r>
            <a:r>
              <a:rPr lang="en-US" sz="2000" dirty="0" err="1"/>
              <a:t>segala</a:t>
            </a:r>
            <a:r>
              <a:rPr lang="en-US" sz="2000" dirty="0"/>
              <a:t> </a:t>
            </a:r>
            <a:r>
              <a:rPr lang="en-US" sz="2000" dirty="0" err="1"/>
              <a:t>cara</a:t>
            </a: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 err="1"/>
              <a:t>Seruan</a:t>
            </a:r>
            <a:r>
              <a:rPr lang="en-US" sz="2000" dirty="0"/>
              <a:t> </a:t>
            </a:r>
            <a:r>
              <a:rPr lang="en-US" sz="2000" dirty="0" err="1"/>
              <a:t>perang</a:t>
            </a:r>
            <a:r>
              <a:rPr lang="en-US" sz="2000" dirty="0"/>
              <a:t> </a:t>
            </a:r>
            <a:r>
              <a:rPr lang="en-US" sz="2000" dirty="0" err="1"/>
              <a:t>suci</a:t>
            </a:r>
            <a:r>
              <a:rPr lang="en-US" sz="2000" dirty="0"/>
              <a:t> demi </a:t>
            </a:r>
            <a:r>
              <a:rPr lang="en-US" sz="2000" dirty="0" err="1"/>
              <a:t>mencapai</a:t>
            </a:r>
            <a:r>
              <a:rPr lang="en-US" sz="2000" dirty="0"/>
              <a:t> </a:t>
            </a:r>
            <a:r>
              <a:rPr lang="en-US" sz="2000" dirty="0" err="1"/>
              <a:t>tujuan</a:t>
            </a: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 err="1"/>
              <a:t>Sikap</a:t>
            </a:r>
            <a:r>
              <a:rPr lang="en-US" sz="2000" dirty="0"/>
              <a:t> </a:t>
            </a:r>
            <a:r>
              <a:rPr lang="en-US" sz="2000" dirty="0" err="1"/>
              <a:t>Eklusif</a:t>
            </a:r>
            <a:r>
              <a:rPr lang="en-US" sz="2000" dirty="0"/>
              <a:t> </a:t>
            </a:r>
            <a:endParaRPr lang="en-ID" sz="2000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4882A75-54EE-6D93-82E4-0A3DA5B3DC1E}"/>
              </a:ext>
            </a:extLst>
          </p:cNvPr>
          <p:cNvSpPr txBox="1">
            <a:spLocks/>
          </p:cNvSpPr>
          <p:nvPr/>
        </p:nvSpPr>
        <p:spPr>
          <a:xfrm>
            <a:off x="7383897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DEC3C22-213B-1748-5757-1F5EB5192720}"/>
              </a:ext>
            </a:extLst>
          </p:cNvPr>
          <p:cNvSpPr txBox="1">
            <a:spLocks/>
          </p:cNvSpPr>
          <p:nvPr/>
        </p:nvSpPr>
        <p:spPr>
          <a:xfrm>
            <a:off x="7383897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26D6DEAB-D481-1480-D455-FFE22274741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381" r="43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88031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239CC-2312-1386-E01F-9E46AC355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90991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IMPLEMENTASI MODERASI BERAGAMA</a:t>
            </a:r>
            <a:endParaRPr lang="en-ID" b="1" dirty="0">
              <a:solidFill>
                <a:srgbClr val="FF0000"/>
              </a:solidFill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6AF1AD8-23AB-3446-157D-6C588EE6EAB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7249" r="27249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F4A86-0EBC-919D-3B68-293FAD582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0" y="1519518"/>
            <a:ext cx="5934511" cy="4271682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000" dirty="0" err="1"/>
              <a:t>Menghindari</a:t>
            </a:r>
            <a:r>
              <a:rPr lang="en-US" sz="2000" dirty="0"/>
              <a:t> </a:t>
            </a:r>
            <a:r>
              <a:rPr lang="en-US" sz="2000" dirty="0" err="1"/>
              <a:t>konflik</a:t>
            </a:r>
            <a:r>
              <a:rPr lang="en-US" sz="2000" dirty="0"/>
              <a:t> </a:t>
            </a:r>
            <a:r>
              <a:rPr lang="en-US" sz="2000" dirty="0" err="1"/>
              <a:t>mengedepankan</a:t>
            </a:r>
            <a:r>
              <a:rPr lang="en-US" sz="2000" dirty="0"/>
              <a:t> </a:t>
            </a:r>
            <a:r>
              <a:rPr lang="en-US" sz="2000" dirty="0" err="1"/>
              <a:t>persatuan</a:t>
            </a:r>
            <a:endParaRPr lang="en-US" sz="2000" dirty="0"/>
          </a:p>
          <a:p>
            <a:r>
              <a:rPr lang="en-US" sz="2000" dirty="0"/>
              <a:t>2. </a:t>
            </a:r>
            <a:r>
              <a:rPr lang="en-US" sz="2000" dirty="0" err="1"/>
              <a:t>Menjujunjung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keadilan</a:t>
            </a:r>
            <a:r>
              <a:rPr lang="en-US" sz="2000" dirty="0"/>
              <a:t>, </a:t>
            </a:r>
            <a:r>
              <a:rPr lang="en-US" sz="2000" dirty="0" err="1"/>
              <a:t>persatuan</a:t>
            </a:r>
            <a:r>
              <a:rPr lang="en-US" sz="2000" dirty="0"/>
              <a:t>, </a:t>
            </a:r>
            <a:r>
              <a:rPr lang="en-US" sz="2000" dirty="0" err="1"/>
              <a:t>kemanusian</a:t>
            </a:r>
            <a:r>
              <a:rPr lang="en-US" sz="2000" dirty="0"/>
              <a:t>, </a:t>
            </a:r>
            <a:r>
              <a:rPr lang="en-US" sz="2000" dirty="0" err="1"/>
              <a:t>keagamaan</a:t>
            </a:r>
            <a:r>
              <a:rPr lang="en-US" sz="2000" dirty="0"/>
              <a:t>. </a:t>
            </a:r>
            <a:r>
              <a:rPr lang="en-US" sz="2000" dirty="0" err="1"/>
              <a:t>Sosial</a:t>
            </a:r>
            <a:r>
              <a:rPr lang="en-US" sz="2000" dirty="0"/>
              <a:t>, </a:t>
            </a:r>
            <a:r>
              <a:rPr lang="en-US" sz="2000" dirty="0" err="1"/>
              <a:t>politik</a:t>
            </a:r>
            <a:r>
              <a:rPr lang="en-US" sz="2000" dirty="0"/>
              <a:t>, </a:t>
            </a:r>
            <a:r>
              <a:rPr lang="en-US" sz="2000" dirty="0" err="1"/>
              <a:t>budaya</a:t>
            </a:r>
            <a:endParaRPr lang="en-US" sz="2000" dirty="0"/>
          </a:p>
          <a:p>
            <a:r>
              <a:rPr lang="en-US" sz="2000" dirty="0"/>
              <a:t>3. </a:t>
            </a:r>
            <a:r>
              <a:rPr lang="en-US" sz="2000" dirty="0" err="1"/>
              <a:t>Keteladanan</a:t>
            </a:r>
            <a:r>
              <a:rPr lang="en-US" sz="2000" dirty="0"/>
              <a:t> </a:t>
            </a:r>
            <a:r>
              <a:rPr lang="en-US" sz="2000" dirty="0" err="1"/>
              <a:t>Tokoh</a:t>
            </a:r>
            <a:r>
              <a:rPr lang="en-US" sz="2000" dirty="0"/>
              <a:t> dan Masyarakat </a:t>
            </a:r>
            <a:r>
              <a:rPr lang="en-US" sz="2000" dirty="0" err="1"/>
              <a:t>membawa</a:t>
            </a:r>
            <a:r>
              <a:rPr lang="en-US" sz="2000" dirty="0"/>
              <a:t> </a:t>
            </a:r>
            <a:r>
              <a:rPr lang="en-US" sz="2000" dirty="0" err="1"/>
              <a:t>kedamaian</a:t>
            </a:r>
            <a:endParaRPr lang="en-US" sz="2000" dirty="0"/>
          </a:p>
          <a:p>
            <a:r>
              <a:rPr lang="en-US" sz="2000" dirty="0"/>
              <a:t>4. </a:t>
            </a:r>
            <a:r>
              <a:rPr lang="en-US" sz="2000" dirty="0" err="1"/>
              <a:t>Mengupayakan</a:t>
            </a:r>
            <a:r>
              <a:rPr lang="en-US" sz="2000" dirty="0"/>
              <a:t> </a:t>
            </a:r>
            <a:r>
              <a:rPr lang="en-US" sz="2000" dirty="0" err="1"/>
              <a:t>dialogis</a:t>
            </a:r>
            <a:r>
              <a:rPr lang="en-US" sz="2000" dirty="0"/>
              <a:t> dan </a:t>
            </a:r>
            <a:r>
              <a:rPr lang="en-US" sz="2000" dirty="0" err="1"/>
              <a:t>musyawarah</a:t>
            </a:r>
            <a:endParaRPr lang="en-US" sz="2000" dirty="0"/>
          </a:p>
          <a:p>
            <a:r>
              <a:rPr lang="en-US" sz="2000" dirty="0"/>
              <a:t>5. </a:t>
            </a:r>
            <a:r>
              <a:rPr lang="en-US" sz="2000" dirty="0" err="1"/>
              <a:t>Menjadikan</a:t>
            </a:r>
            <a:r>
              <a:rPr lang="en-US" sz="2000" dirty="0"/>
              <a:t> Spirit </a:t>
            </a:r>
            <a:r>
              <a:rPr lang="en-US" sz="2000" dirty="0" err="1"/>
              <a:t>keagamaan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membangun</a:t>
            </a:r>
            <a:r>
              <a:rPr lang="en-US" sz="2000" dirty="0"/>
              <a:t> </a:t>
            </a:r>
            <a:r>
              <a:rPr lang="en-US" sz="2000" dirty="0" err="1"/>
              <a:t>kedamaian</a:t>
            </a:r>
            <a:r>
              <a:rPr lang="en-US" sz="2000" dirty="0"/>
              <a:t>, </a:t>
            </a:r>
            <a:r>
              <a:rPr lang="en-US" sz="2000" dirty="0" err="1"/>
              <a:t>kemajuan</a:t>
            </a:r>
            <a:r>
              <a:rPr lang="en-US" sz="2000" dirty="0"/>
              <a:t>, </a:t>
            </a:r>
            <a:r>
              <a:rPr lang="en-US" sz="2000" dirty="0" err="1"/>
              <a:t>kesejahteraan</a:t>
            </a:r>
            <a:r>
              <a:rPr lang="en-US" sz="2000" dirty="0"/>
              <a:t>, </a:t>
            </a:r>
            <a:r>
              <a:rPr lang="en-US" sz="2000" dirty="0" err="1"/>
              <a:t>keadilan</a:t>
            </a:r>
            <a:r>
              <a:rPr lang="en-US" sz="2000" dirty="0"/>
              <a:t> dan </a:t>
            </a:r>
            <a:r>
              <a:rPr lang="en-US" sz="2000" dirty="0" err="1"/>
              <a:t>kebahagiaan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1107806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97859-106B-133C-9794-8E7450090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141" y="454143"/>
            <a:ext cx="5934508" cy="92499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FFFF00"/>
                </a:solidFill>
              </a:rPr>
              <a:t>Mewujudkan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Surabaya </a:t>
            </a:r>
            <a:r>
              <a:rPr lang="en-US" b="1" dirty="0" err="1">
                <a:solidFill>
                  <a:srgbClr val="FFFF00"/>
                </a:solidFill>
              </a:rPr>
              <a:t>toleransi</a:t>
            </a:r>
            <a:endParaRPr lang="en-ID" b="1" dirty="0">
              <a:solidFill>
                <a:srgbClr val="FFFF00"/>
              </a:solidFill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87E4055-0A72-606E-34F9-759E981EBFD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6409" r="26409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FD2498-E580-1720-A64E-E5D538ED40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0" y="1627094"/>
            <a:ext cx="5934511" cy="4164106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sz="2400" dirty="0" err="1"/>
              <a:t>Senyum</a:t>
            </a:r>
            <a:r>
              <a:rPr lang="en-US" sz="2400" dirty="0"/>
              <a:t> Sapa Salam</a:t>
            </a:r>
          </a:p>
          <a:p>
            <a:r>
              <a:rPr lang="en-US" sz="2400" dirty="0"/>
              <a:t>2. </a:t>
            </a:r>
            <a:r>
              <a:rPr lang="en-US" sz="2400" dirty="0" err="1"/>
              <a:t>Inklusif</a:t>
            </a:r>
            <a:r>
              <a:rPr lang="en-US" sz="2400" dirty="0"/>
              <a:t> </a:t>
            </a:r>
            <a:r>
              <a:rPr lang="en-US" sz="2400" dirty="0" err="1"/>
              <a:t>bukan</a:t>
            </a:r>
            <a:r>
              <a:rPr lang="en-US" sz="2400" dirty="0"/>
              <a:t> </a:t>
            </a:r>
            <a:r>
              <a:rPr lang="en-US" sz="2400" dirty="0" err="1"/>
              <a:t>eklusif</a:t>
            </a:r>
            <a:endParaRPr lang="en-US" sz="2400" dirty="0"/>
          </a:p>
          <a:p>
            <a:r>
              <a:rPr lang="en-US" sz="2400" dirty="0"/>
              <a:t>3. Ramah </a:t>
            </a:r>
            <a:r>
              <a:rPr lang="en-US" sz="2400" dirty="0" err="1"/>
              <a:t>bukan</a:t>
            </a:r>
            <a:r>
              <a:rPr lang="en-US" sz="2400" dirty="0"/>
              <a:t> Marah</a:t>
            </a:r>
          </a:p>
          <a:p>
            <a:r>
              <a:rPr lang="en-US" sz="2400" dirty="0"/>
              <a:t>4. </a:t>
            </a:r>
            <a:r>
              <a:rPr lang="en-US" sz="2400" dirty="0" err="1"/>
              <a:t>Peduli</a:t>
            </a:r>
            <a:r>
              <a:rPr lang="en-US" sz="2400" dirty="0"/>
              <a:t> </a:t>
            </a:r>
            <a:r>
              <a:rPr lang="en-US" sz="2400" dirty="0" err="1"/>
              <a:t>bukan</a:t>
            </a:r>
            <a:r>
              <a:rPr lang="en-US" sz="2400" dirty="0"/>
              <a:t> </a:t>
            </a:r>
            <a:r>
              <a:rPr lang="en-US" sz="2400" dirty="0" err="1"/>
              <a:t>Sakit</a:t>
            </a:r>
            <a:r>
              <a:rPr lang="en-US" sz="2400" dirty="0"/>
              <a:t> </a:t>
            </a:r>
            <a:r>
              <a:rPr lang="en-US" sz="2400" dirty="0" err="1"/>
              <a:t>Hati</a:t>
            </a:r>
            <a:endParaRPr lang="en-US" sz="2400" dirty="0"/>
          </a:p>
          <a:p>
            <a:r>
              <a:rPr lang="en-US" sz="2400" dirty="0"/>
              <a:t>5. </a:t>
            </a:r>
            <a:r>
              <a:rPr lang="en-US" sz="2400" dirty="0" err="1"/>
              <a:t>Merangkul</a:t>
            </a:r>
            <a:r>
              <a:rPr lang="en-US" sz="2400" dirty="0"/>
              <a:t> </a:t>
            </a:r>
            <a:r>
              <a:rPr lang="en-US" sz="2400" dirty="0" err="1"/>
              <a:t>bukan</a:t>
            </a:r>
            <a:r>
              <a:rPr lang="en-US" sz="2400" dirty="0"/>
              <a:t> </a:t>
            </a:r>
            <a:r>
              <a:rPr lang="en-US" sz="2400" dirty="0" err="1"/>
              <a:t>Memukul</a:t>
            </a:r>
            <a:endParaRPr lang="en-US" sz="2400" dirty="0"/>
          </a:p>
          <a:p>
            <a:r>
              <a:rPr lang="en-US" sz="2400" dirty="0"/>
              <a:t>6. </a:t>
            </a:r>
            <a:r>
              <a:rPr lang="en-US" sz="2400" dirty="0" err="1"/>
              <a:t>Mencerahkan</a:t>
            </a:r>
            <a:r>
              <a:rPr lang="en-US" sz="2400" dirty="0"/>
              <a:t> </a:t>
            </a:r>
            <a:r>
              <a:rPr lang="en-US" sz="2400" dirty="0" err="1"/>
              <a:t>bukan</a:t>
            </a:r>
            <a:r>
              <a:rPr lang="en-US" sz="2400" dirty="0"/>
              <a:t> </a:t>
            </a:r>
            <a:r>
              <a:rPr lang="en-US" sz="2400" dirty="0" err="1"/>
              <a:t>Menyesatkan</a:t>
            </a:r>
            <a:endParaRPr lang="en-US" sz="2400" dirty="0"/>
          </a:p>
          <a:p>
            <a:r>
              <a:rPr lang="en-US" sz="2400" dirty="0"/>
              <a:t>7. </a:t>
            </a:r>
            <a:r>
              <a:rPr lang="en-US" sz="2400" dirty="0" err="1"/>
              <a:t>Mengajak</a:t>
            </a:r>
            <a:r>
              <a:rPr lang="en-US" sz="2400" dirty="0"/>
              <a:t> pada </a:t>
            </a:r>
            <a:r>
              <a:rPr lang="en-US" sz="2400" dirty="0" err="1"/>
              <a:t>kebaikan</a:t>
            </a:r>
            <a:r>
              <a:rPr lang="en-US" sz="2400" dirty="0"/>
              <a:t>, </a:t>
            </a:r>
            <a:r>
              <a:rPr lang="en-US" sz="2400" dirty="0" err="1"/>
              <a:t>bukan</a:t>
            </a:r>
            <a:r>
              <a:rPr lang="en-US" sz="2400" dirty="0"/>
              <a:t> </a:t>
            </a:r>
            <a:r>
              <a:rPr lang="en-US" sz="2400" dirty="0" err="1"/>
              <a:t>mengejek</a:t>
            </a:r>
            <a:r>
              <a:rPr lang="en-US" sz="2400" dirty="0"/>
              <a:t> dan </a:t>
            </a:r>
            <a:r>
              <a:rPr lang="en-US" sz="2400" dirty="0" err="1"/>
              <a:t>menghinakan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25765803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164</TotalTime>
  <Words>408</Words>
  <Application>Microsoft Office PowerPoint</Application>
  <PresentationFormat>Widescreen</PresentationFormat>
  <Paragraphs>72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Tw Cen MT</vt:lpstr>
      <vt:lpstr>Circuit</vt:lpstr>
      <vt:lpstr>Penguatan moderasi beragama dan kebangsaan</vt:lpstr>
      <vt:lpstr>PENDAHULUAN</vt:lpstr>
      <vt:lpstr>teladan pahlawan :  1. religius 2. patriotis 3. nasionalis</vt:lpstr>
      <vt:lpstr>Mengisi kemerdekaan bangsa indonesia</vt:lpstr>
      <vt:lpstr>PERILAKU MERUSAK BANGSA</vt:lpstr>
      <vt:lpstr>Arti moderasi 1. dari kata “ Moderation” 2. sikap sedang 3. tidak berlebihan 4. washattiyah : pertengahan, adil, baik, seimbang  Moderasi Beragama :</vt:lpstr>
      <vt:lpstr>KALA AGAMA JADI BENCANA CHARLES KIMBALL</vt:lpstr>
      <vt:lpstr>IMPLEMENTASI MODERASI BERAGAMA</vt:lpstr>
      <vt:lpstr>Mewujudkan  Surabaya toleransi</vt:lpstr>
      <vt:lpstr>Terima kasih ayo jogo suroboyo harmoni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Penguatan moderasi beragama dan kebangsaan</dc:title>
  <dc:creator>raihan</dc:creator>
  <cp:lastModifiedBy>raihan</cp:lastModifiedBy>
  <cp:revision>3</cp:revision>
  <dcterms:created xsi:type="dcterms:W3CDTF">2023-03-13T11:17:32Z</dcterms:created>
  <dcterms:modified xsi:type="dcterms:W3CDTF">2023-03-13T14:02:23Z</dcterms:modified>
</cp:coreProperties>
</file>