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90" r:id="rId2"/>
    <p:sldId id="259" r:id="rId3"/>
    <p:sldId id="266" r:id="rId4"/>
    <p:sldId id="267" r:id="rId5"/>
    <p:sldId id="264" r:id="rId6"/>
    <p:sldId id="265" r:id="rId7"/>
    <p:sldId id="272" r:id="rId8"/>
    <p:sldId id="273" r:id="rId9"/>
    <p:sldId id="277" r:id="rId10"/>
    <p:sldId id="278" r:id="rId11"/>
    <p:sldId id="279" r:id="rId12"/>
    <p:sldId id="291" r:id="rId13"/>
    <p:sldId id="284" r:id="rId14"/>
    <p:sldId id="285" r:id="rId15"/>
    <p:sldId id="286" r:id="rId16"/>
    <p:sldId id="292" r:id="rId17"/>
    <p:sldId id="293" r:id="rId18"/>
    <p:sldId id="294" r:id="rId19"/>
    <p:sldId id="287" r:id="rId20"/>
    <p:sldId id="288" r:id="rId21"/>
    <p:sldId id="289" r:id="rId22"/>
    <p:sldId id="268" r:id="rId23"/>
    <p:sldId id="26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2" d="100"/>
          <a:sy n="82" d="100"/>
        </p:scale>
        <p:origin x="-80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B7AA81-96AC-481B-84E4-32CA2AFEFF42}"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US"/>
        </a:p>
      </dgm:t>
    </dgm:pt>
    <dgm:pt modelId="{6E0ACF79-8003-4E62-A2A5-E3A28E71DE1A}">
      <dgm:prSet phldrT="[Text]"/>
      <dgm:spPr/>
      <dgm:t>
        <a:bodyPr/>
        <a:lstStyle/>
        <a:p>
          <a:r>
            <a:rPr lang="id-ID" dirty="0"/>
            <a:t>Silaturahmi / Kunjungan</a:t>
          </a:r>
          <a:endParaRPr lang="en-US" dirty="0"/>
        </a:p>
      </dgm:t>
    </dgm:pt>
    <dgm:pt modelId="{2D6A41EF-BFE1-405D-9347-9C29D77C7E6D}" type="parTrans" cxnId="{3A78173F-EC87-45F6-ACBE-3A210C0B628F}">
      <dgm:prSet/>
      <dgm:spPr/>
      <dgm:t>
        <a:bodyPr/>
        <a:lstStyle/>
        <a:p>
          <a:endParaRPr lang="en-US"/>
        </a:p>
      </dgm:t>
    </dgm:pt>
    <dgm:pt modelId="{68DEDA6A-4288-43AA-B63B-D2C7CDBABF05}" type="sibTrans" cxnId="{3A78173F-EC87-45F6-ACBE-3A210C0B628F}">
      <dgm:prSet/>
      <dgm:spPr/>
      <dgm:t>
        <a:bodyPr/>
        <a:lstStyle/>
        <a:p>
          <a:endParaRPr lang="en-US"/>
        </a:p>
      </dgm:t>
    </dgm:pt>
    <dgm:pt modelId="{B200EEBC-A6D1-4BD6-B364-DD8FBAE45560}">
      <dgm:prSet phldrT="[Text]"/>
      <dgm:spPr/>
      <dgm:t>
        <a:bodyPr/>
        <a:lstStyle/>
        <a:p>
          <a:r>
            <a:rPr lang="id-ID" dirty="0"/>
            <a:t>Tabayyun / Kroscek</a:t>
          </a:r>
          <a:endParaRPr lang="en-US" dirty="0"/>
        </a:p>
      </dgm:t>
    </dgm:pt>
    <dgm:pt modelId="{19220255-0D0C-4FCD-8A58-8AAB2DA0384F}" type="parTrans" cxnId="{B0CC9E4B-204C-4881-96E3-27B294086196}">
      <dgm:prSet/>
      <dgm:spPr/>
      <dgm:t>
        <a:bodyPr/>
        <a:lstStyle/>
        <a:p>
          <a:endParaRPr lang="en-US"/>
        </a:p>
      </dgm:t>
    </dgm:pt>
    <dgm:pt modelId="{9A6657E6-54CD-4A13-8522-B33CC4EA081A}" type="sibTrans" cxnId="{B0CC9E4B-204C-4881-96E3-27B294086196}">
      <dgm:prSet/>
      <dgm:spPr/>
      <dgm:t>
        <a:bodyPr/>
        <a:lstStyle/>
        <a:p>
          <a:endParaRPr lang="en-US"/>
        </a:p>
      </dgm:t>
    </dgm:pt>
    <dgm:pt modelId="{E6E3A1C4-02F4-47A1-8A0A-686783C29E52}">
      <dgm:prSet phldrT="[Text]"/>
      <dgm:spPr/>
      <dgm:t>
        <a:bodyPr/>
        <a:lstStyle/>
        <a:p>
          <a:r>
            <a:rPr lang="id-ID" dirty="0"/>
            <a:t>Local wisdom (Kearifan Lokal)</a:t>
          </a:r>
          <a:endParaRPr lang="en-US" dirty="0"/>
        </a:p>
      </dgm:t>
    </dgm:pt>
    <dgm:pt modelId="{AB4E9F8E-F751-47AF-9528-4AE57A7E8995}" type="parTrans" cxnId="{969ABBEA-2AB8-4877-89D1-28C79A3E4668}">
      <dgm:prSet/>
      <dgm:spPr/>
      <dgm:t>
        <a:bodyPr/>
        <a:lstStyle/>
        <a:p>
          <a:endParaRPr lang="en-US"/>
        </a:p>
      </dgm:t>
    </dgm:pt>
    <dgm:pt modelId="{A86583E2-2DD2-4F6A-842A-CD88B364DB54}" type="sibTrans" cxnId="{969ABBEA-2AB8-4877-89D1-28C79A3E4668}">
      <dgm:prSet/>
      <dgm:spPr/>
      <dgm:t>
        <a:bodyPr/>
        <a:lstStyle/>
        <a:p>
          <a:endParaRPr lang="en-US"/>
        </a:p>
      </dgm:t>
    </dgm:pt>
    <dgm:pt modelId="{796BD007-09DF-432E-B077-FEA858E468EB}" type="pres">
      <dgm:prSet presAssocID="{C0B7AA81-96AC-481B-84E4-32CA2AFEFF42}" presName="Name0" presStyleCnt="0">
        <dgm:presLayoutVars>
          <dgm:chMax val="7"/>
          <dgm:chPref val="7"/>
          <dgm:dir/>
        </dgm:presLayoutVars>
      </dgm:prSet>
      <dgm:spPr/>
      <dgm:t>
        <a:bodyPr/>
        <a:lstStyle/>
        <a:p>
          <a:endParaRPr lang="id-ID"/>
        </a:p>
      </dgm:t>
    </dgm:pt>
    <dgm:pt modelId="{20092B5C-CBEA-4CFC-BB28-3DA4C886570D}" type="pres">
      <dgm:prSet presAssocID="{C0B7AA81-96AC-481B-84E4-32CA2AFEFF42}" presName="Name1" presStyleCnt="0"/>
      <dgm:spPr/>
    </dgm:pt>
    <dgm:pt modelId="{2E69A6F8-013C-41AD-BB6E-72C66D9A4AB3}" type="pres">
      <dgm:prSet presAssocID="{C0B7AA81-96AC-481B-84E4-32CA2AFEFF42}" presName="cycle" presStyleCnt="0"/>
      <dgm:spPr/>
    </dgm:pt>
    <dgm:pt modelId="{711A6AAC-EBEA-485C-A1A9-2F5B574C6EAB}" type="pres">
      <dgm:prSet presAssocID="{C0B7AA81-96AC-481B-84E4-32CA2AFEFF42}" presName="srcNode" presStyleLbl="node1" presStyleIdx="0" presStyleCnt="3"/>
      <dgm:spPr/>
    </dgm:pt>
    <dgm:pt modelId="{6BAF90DF-20F4-4B0C-B0EB-4B4DA9CF1FCC}" type="pres">
      <dgm:prSet presAssocID="{C0B7AA81-96AC-481B-84E4-32CA2AFEFF42}" presName="conn" presStyleLbl="parChTrans1D2" presStyleIdx="0" presStyleCnt="1"/>
      <dgm:spPr/>
      <dgm:t>
        <a:bodyPr/>
        <a:lstStyle/>
        <a:p>
          <a:endParaRPr lang="id-ID"/>
        </a:p>
      </dgm:t>
    </dgm:pt>
    <dgm:pt modelId="{60E7CB6B-1C94-4260-971A-A372375BDF28}" type="pres">
      <dgm:prSet presAssocID="{C0B7AA81-96AC-481B-84E4-32CA2AFEFF42}" presName="extraNode" presStyleLbl="node1" presStyleIdx="0" presStyleCnt="3"/>
      <dgm:spPr/>
    </dgm:pt>
    <dgm:pt modelId="{9CBACE02-128E-4A6E-AF2A-004A88101643}" type="pres">
      <dgm:prSet presAssocID="{C0B7AA81-96AC-481B-84E4-32CA2AFEFF42}" presName="dstNode" presStyleLbl="node1" presStyleIdx="0" presStyleCnt="3"/>
      <dgm:spPr/>
    </dgm:pt>
    <dgm:pt modelId="{8D61A1E8-E620-4221-88AF-E3763A010CCB}" type="pres">
      <dgm:prSet presAssocID="{6E0ACF79-8003-4E62-A2A5-E3A28E71DE1A}" presName="text_1" presStyleLbl="node1" presStyleIdx="0" presStyleCnt="3">
        <dgm:presLayoutVars>
          <dgm:bulletEnabled val="1"/>
        </dgm:presLayoutVars>
      </dgm:prSet>
      <dgm:spPr/>
      <dgm:t>
        <a:bodyPr/>
        <a:lstStyle/>
        <a:p>
          <a:endParaRPr lang="id-ID"/>
        </a:p>
      </dgm:t>
    </dgm:pt>
    <dgm:pt modelId="{8DA65C2A-62F8-4EFD-A80F-74711F4244D4}" type="pres">
      <dgm:prSet presAssocID="{6E0ACF79-8003-4E62-A2A5-E3A28E71DE1A}" presName="accent_1" presStyleCnt="0"/>
      <dgm:spPr/>
    </dgm:pt>
    <dgm:pt modelId="{5194DD24-3BC6-4D61-9D37-F5C2586B1CB3}" type="pres">
      <dgm:prSet presAssocID="{6E0ACF79-8003-4E62-A2A5-E3A28E71DE1A}" presName="accentRepeatNode" presStyleLbl="solidFgAcc1" presStyleIdx="0" presStyleCnt="3"/>
      <dgm:spPr/>
    </dgm:pt>
    <dgm:pt modelId="{8B751B70-0F28-44B7-9F5A-FC869258976F}" type="pres">
      <dgm:prSet presAssocID="{B200EEBC-A6D1-4BD6-B364-DD8FBAE45560}" presName="text_2" presStyleLbl="node1" presStyleIdx="1" presStyleCnt="3">
        <dgm:presLayoutVars>
          <dgm:bulletEnabled val="1"/>
        </dgm:presLayoutVars>
      </dgm:prSet>
      <dgm:spPr/>
      <dgm:t>
        <a:bodyPr/>
        <a:lstStyle/>
        <a:p>
          <a:endParaRPr lang="id-ID"/>
        </a:p>
      </dgm:t>
    </dgm:pt>
    <dgm:pt modelId="{48588345-D3C8-4BE8-842A-41D3A5FE203E}" type="pres">
      <dgm:prSet presAssocID="{B200EEBC-A6D1-4BD6-B364-DD8FBAE45560}" presName="accent_2" presStyleCnt="0"/>
      <dgm:spPr/>
    </dgm:pt>
    <dgm:pt modelId="{9E893A3C-FE2B-46C5-B67D-24DDE47440E9}" type="pres">
      <dgm:prSet presAssocID="{B200EEBC-A6D1-4BD6-B364-DD8FBAE45560}" presName="accentRepeatNode" presStyleLbl="solidFgAcc1" presStyleIdx="1" presStyleCnt="3"/>
      <dgm:spPr/>
    </dgm:pt>
    <dgm:pt modelId="{290E6EA9-6FF4-49B1-87C8-8388FFB2D8D0}" type="pres">
      <dgm:prSet presAssocID="{E6E3A1C4-02F4-47A1-8A0A-686783C29E52}" presName="text_3" presStyleLbl="node1" presStyleIdx="2" presStyleCnt="3">
        <dgm:presLayoutVars>
          <dgm:bulletEnabled val="1"/>
        </dgm:presLayoutVars>
      </dgm:prSet>
      <dgm:spPr/>
      <dgm:t>
        <a:bodyPr/>
        <a:lstStyle/>
        <a:p>
          <a:endParaRPr lang="id-ID"/>
        </a:p>
      </dgm:t>
    </dgm:pt>
    <dgm:pt modelId="{5D104A9C-D389-4E0C-83E7-4F18C7C44EC9}" type="pres">
      <dgm:prSet presAssocID="{E6E3A1C4-02F4-47A1-8A0A-686783C29E52}" presName="accent_3" presStyleCnt="0"/>
      <dgm:spPr/>
    </dgm:pt>
    <dgm:pt modelId="{4BDFB48A-BB96-498A-8028-053380B8F4B2}" type="pres">
      <dgm:prSet presAssocID="{E6E3A1C4-02F4-47A1-8A0A-686783C29E52}" presName="accentRepeatNode" presStyleLbl="solidFgAcc1" presStyleIdx="2" presStyleCnt="3"/>
      <dgm:spPr/>
    </dgm:pt>
  </dgm:ptLst>
  <dgm:cxnLst>
    <dgm:cxn modelId="{969ABBEA-2AB8-4877-89D1-28C79A3E4668}" srcId="{C0B7AA81-96AC-481B-84E4-32CA2AFEFF42}" destId="{E6E3A1C4-02F4-47A1-8A0A-686783C29E52}" srcOrd="2" destOrd="0" parTransId="{AB4E9F8E-F751-47AF-9528-4AE57A7E8995}" sibTransId="{A86583E2-2DD2-4F6A-842A-CD88B364DB54}"/>
    <dgm:cxn modelId="{39196A16-3071-4F1B-A9CA-49008A779E34}" type="presOf" srcId="{B200EEBC-A6D1-4BD6-B364-DD8FBAE45560}" destId="{8B751B70-0F28-44B7-9F5A-FC869258976F}" srcOrd="0" destOrd="0" presId="urn:microsoft.com/office/officeart/2008/layout/VerticalCurvedList"/>
    <dgm:cxn modelId="{B0CC9E4B-204C-4881-96E3-27B294086196}" srcId="{C0B7AA81-96AC-481B-84E4-32CA2AFEFF42}" destId="{B200EEBC-A6D1-4BD6-B364-DD8FBAE45560}" srcOrd="1" destOrd="0" parTransId="{19220255-0D0C-4FCD-8A58-8AAB2DA0384F}" sibTransId="{9A6657E6-54CD-4A13-8522-B33CC4EA081A}"/>
    <dgm:cxn modelId="{F8534691-D6CF-4064-AA99-535AD6E5B4F5}" type="presOf" srcId="{6E0ACF79-8003-4E62-A2A5-E3A28E71DE1A}" destId="{8D61A1E8-E620-4221-88AF-E3763A010CCB}" srcOrd="0" destOrd="0" presId="urn:microsoft.com/office/officeart/2008/layout/VerticalCurvedList"/>
    <dgm:cxn modelId="{07F60CC9-465A-4CBB-8528-6EB22F8C362A}" type="presOf" srcId="{C0B7AA81-96AC-481B-84E4-32CA2AFEFF42}" destId="{796BD007-09DF-432E-B077-FEA858E468EB}" srcOrd="0" destOrd="0" presId="urn:microsoft.com/office/officeart/2008/layout/VerticalCurvedList"/>
    <dgm:cxn modelId="{3A78173F-EC87-45F6-ACBE-3A210C0B628F}" srcId="{C0B7AA81-96AC-481B-84E4-32CA2AFEFF42}" destId="{6E0ACF79-8003-4E62-A2A5-E3A28E71DE1A}" srcOrd="0" destOrd="0" parTransId="{2D6A41EF-BFE1-405D-9347-9C29D77C7E6D}" sibTransId="{68DEDA6A-4288-43AA-B63B-D2C7CDBABF05}"/>
    <dgm:cxn modelId="{6053CBBD-AA22-4B42-91AE-70AC09509C0B}" type="presOf" srcId="{68DEDA6A-4288-43AA-B63B-D2C7CDBABF05}" destId="{6BAF90DF-20F4-4B0C-B0EB-4B4DA9CF1FCC}" srcOrd="0" destOrd="0" presId="urn:microsoft.com/office/officeart/2008/layout/VerticalCurvedList"/>
    <dgm:cxn modelId="{8A17EBE6-CDDC-479B-9534-59417064A707}" type="presOf" srcId="{E6E3A1C4-02F4-47A1-8A0A-686783C29E52}" destId="{290E6EA9-6FF4-49B1-87C8-8388FFB2D8D0}" srcOrd="0" destOrd="0" presId="urn:microsoft.com/office/officeart/2008/layout/VerticalCurvedList"/>
    <dgm:cxn modelId="{584FD25D-0A72-4CF8-9839-80348E417FC3}" type="presParOf" srcId="{796BD007-09DF-432E-B077-FEA858E468EB}" destId="{20092B5C-CBEA-4CFC-BB28-3DA4C886570D}" srcOrd="0" destOrd="0" presId="urn:microsoft.com/office/officeart/2008/layout/VerticalCurvedList"/>
    <dgm:cxn modelId="{EFB77C2A-3E6D-4357-9C27-D81484F2448B}" type="presParOf" srcId="{20092B5C-CBEA-4CFC-BB28-3DA4C886570D}" destId="{2E69A6F8-013C-41AD-BB6E-72C66D9A4AB3}" srcOrd="0" destOrd="0" presId="urn:microsoft.com/office/officeart/2008/layout/VerticalCurvedList"/>
    <dgm:cxn modelId="{8A3447BB-57B9-4F31-B24F-ABCB957D2FC1}" type="presParOf" srcId="{2E69A6F8-013C-41AD-BB6E-72C66D9A4AB3}" destId="{711A6AAC-EBEA-485C-A1A9-2F5B574C6EAB}" srcOrd="0" destOrd="0" presId="urn:microsoft.com/office/officeart/2008/layout/VerticalCurvedList"/>
    <dgm:cxn modelId="{BDCDDFE9-BA76-4518-A334-83E1C5B6BE47}" type="presParOf" srcId="{2E69A6F8-013C-41AD-BB6E-72C66D9A4AB3}" destId="{6BAF90DF-20F4-4B0C-B0EB-4B4DA9CF1FCC}" srcOrd="1" destOrd="0" presId="urn:microsoft.com/office/officeart/2008/layout/VerticalCurvedList"/>
    <dgm:cxn modelId="{EB9609F5-F316-486B-BDCF-1699CA9F55E6}" type="presParOf" srcId="{2E69A6F8-013C-41AD-BB6E-72C66D9A4AB3}" destId="{60E7CB6B-1C94-4260-971A-A372375BDF28}" srcOrd="2" destOrd="0" presId="urn:microsoft.com/office/officeart/2008/layout/VerticalCurvedList"/>
    <dgm:cxn modelId="{6E1A12EC-D144-4602-8A90-5536A7ED97E8}" type="presParOf" srcId="{2E69A6F8-013C-41AD-BB6E-72C66D9A4AB3}" destId="{9CBACE02-128E-4A6E-AF2A-004A88101643}" srcOrd="3" destOrd="0" presId="urn:microsoft.com/office/officeart/2008/layout/VerticalCurvedList"/>
    <dgm:cxn modelId="{CF8F0B3C-E726-4E0A-B1FA-6AF27708FD89}" type="presParOf" srcId="{20092B5C-CBEA-4CFC-BB28-3DA4C886570D}" destId="{8D61A1E8-E620-4221-88AF-E3763A010CCB}" srcOrd="1" destOrd="0" presId="urn:microsoft.com/office/officeart/2008/layout/VerticalCurvedList"/>
    <dgm:cxn modelId="{A7CE6232-58C7-4618-9408-01F21E3A2162}" type="presParOf" srcId="{20092B5C-CBEA-4CFC-BB28-3DA4C886570D}" destId="{8DA65C2A-62F8-4EFD-A80F-74711F4244D4}" srcOrd="2" destOrd="0" presId="urn:microsoft.com/office/officeart/2008/layout/VerticalCurvedList"/>
    <dgm:cxn modelId="{6F905FAC-5A56-4D5A-B820-76993F09B3BA}" type="presParOf" srcId="{8DA65C2A-62F8-4EFD-A80F-74711F4244D4}" destId="{5194DD24-3BC6-4D61-9D37-F5C2586B1CB3}" srcOrd="0" destOrd="0" presId="urn:microsoft.com/office/officeart/2008/layout/VerticalCurvedList"/>
    <dgm:cxn modelId="{B6F5C420-AAE4-4E76-AC0A-9EA42CA49CDF}" type="presParOf" srcId="{20092B5C-CBEA-4CFC-BB28-3DA4C886570D}" destId="{8B751B70-0F28-44B7-9F5A-FC869258976F}" srcOrd="3" destOrd="0" presId="urn:microsoft.com/office/officeart/2008/layout/VerticalCurvedList"/>
    <dgm:cxn modelId="{B078292D-33D2-4EA6-B8A5-C0050559849A}" type="presParOf" srcId="{20092B5C-CBEA-4CFC-BB28-3DA4C886570D}" destId="{48588345-D3C8-4BE8-842A-41D3A5FE203E}" srcOrd="4" destOrd="0" presId="urn:microsoft.com/office/officeart/2008/layout/VerticalCurvedList"/>
    <dgm:cxn modelId="{BF472DB3-229F-4F8C-B948-EA82DF28F91D}" type="presParOf" srcId="{48588345-D3C8-4BE8-842A-41D3A5FE203E}" destId="{9E893A3C-FE2B-46C5-B67D-24DDE47440E9}" srcOrd="0" destOrd="0" presId="urn:microsoft.com/office/officeart/2008/layout/VerticalCurvedList"/>
    <dgm:cxn modelId="{35D0CB76-C955-4CE9-B440-ED8905A4FEC1}" type="presParOf" srcId="{20092B5C-CBEA-4CFC-BB28-3DA4C886570D}" destId="{290E6EA9-6FF4-49B1-87C8-8388FFB2D8D0}" srcOrd="5" destOrd="0" presId="urn:microsoft.com/office/officeart/2008/layout/VerticalCurvedList"/>
    <dgm:cxn modelId="{B89C9331-B408-4974-A5A0-40C9AE73900D}" type="presParOf" srcId="{20092B5C-CBEA-4CFC-BB28-3DA4C886570D}" destId="{5D104A9C-D389-4E0C-83E7-4F18C7C44EC9}" srcOrd="6" destOrd="0" presId="urn:microsoft.com/office/officeart/2008/layout/VerticalCurvedList"/>
    <dgm:cxn modelId="{AC38FB93-D239-44B4-A041-D965FCB74C2F}" type="presParOf" srcId="{5D104A9C-D389-4E0C-83E7-4F18C7C44EC9}" destId="{4BDFB48A-BB96-498A-8028-053380B8F4B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1BAADA-9E78-438C-969E-2A8DBFF0A207}"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3565639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1BAADA-9E78-438C-969E-2A8DBFF0A207}"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2692785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1BAADA-9E78-438C-969E-2A8DBFF0A207}"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2651E75-D54F-4007-8A44-DCE49219E213}"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0516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81BAADA-9E78-438C-969E-2A8DBFF0A207}"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31695425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81BAADA-9E78-438C-969E-2A8DBFF0A207}"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2651E75-D54F-4007-8A44-DCE49219E213}"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27265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81BAADA-9E78-438C-969E-2A8DBFF0A207}"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1184450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1BAADA-9E78-438C-969E-2A8DBFF0A207}"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2467146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1BAADA-9E78-438C-969E-2A8DBFF0A207}"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70496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1BAADA-9E78-438C-969E-2A8DBFF0A207}"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2256683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1BAADA-9E78-438C-969E-2A8DBFF0A207}"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2094481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1BAADA-9E78-438C-969E-2A8DBFF0A207}"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467684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1BAADA-9E78-438C-969E-2A8DBFF0A207}" type="datetimeFigureOut">
              <a:rPr lang="en-US" smtClean="0"/>
              <a:t>9/15/2023</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6108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1BAADA-9E78-438C-969E-2A8DBFF0A207}" type="datetimeFigureOut">
              <a:rPr lang="en-US" smtClean="0"/>
              <a:t>9/15/2023</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3192404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BAADA-9E78-438C-969E-2A8DBFF0A207}" type="datetimeFigureOut">
              <a:rPr lang="en-US" smtClean="0"/>
              <a:t>9/15/2023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729850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1BAADA-9E78-438C-969E-2A8DBFF0A207}"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4069213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1BAADA-9E78-438C-969E-2A8DBFF0A207}"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2651E75-D54F-4007-8A44-DCE49219E213}" type="slidenum">
              <a:rPr lang="en-US" smtClean="0"/>
              <a:t>‹#›</a:t>
            </a:fld>
            <a:endParaRPr lang="en-US"/>
          </a:p>
        </p:txBody>
      </p:sp>
    </p:spTree>
    <p:extLst>
      <p:ext uri="{BB962C8B-B14F-4D97-AF65-F5344CB8AC3E}">
        <p14:creationId xmlns:p14="http://schemas.microsoft.com/office/powerpoint/2010/main" val="3592956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881BAADA-9E78-438C-969E-2A8DBFF0A207}" type="datetimeFigureOut">
              <a:rPr lang="en-US" smtClean="0"/>
              <a:t>9/15/2023</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82651E75-D54F-4007-8A44-DCE49219E213}" type="slidenum">
              <a:rPr lang="en-US" smtClean="0"/>
              <a:t>‹#›</a:t>
            </a:fld>
            <a:endParaRPr lang="en-US"/>
          </a:p>
        </p:txBody>
      </p:sp>
    </p:spTree>
    <p:extLst>
      <p:ext uri="{BB962C8B-B14F-4D97-AF65-F5344CB8AC3E}">
        <p14:creationId xmlns:p14="http://schemas.microsoft.com/office/powerpoint/2010/main" val="1321915452"/>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9ECB8513-52F7-4409-8ECA-B9B6D9F6B1D7}"/>
              </a:ext>
            </a:extLst>
          </p:cNvPr>
          <p:cNvSpPr>
            <a:spLocks noGrp="1"/>
          </p:cNvSpPr>
          <p:nvPr>
            <p:ph type="subTitle" idx="1"/>
          </p:nvPr>
        </p:nvSpPr>
        <p:spPr>
          <a:xfrm>
            <a:off x="971600" y="980728"/>
            <a:ext cx="7632848" cy="5040560"/>
          </a:xfrm>
        </p:spPr>
        <p:txBody>
          <a:bodyPr>
            <a:normAutofit fontScale="85000" lnSpcReduction="20000"/>
          </a:bodyPr>
          <a:lstStyle/>
          <a:p>
            <a:pPr algn="ctr"/>
            <a:r>
              <a:rPr lang="en-US" sz="2000" b="1" dirty="0">
                <a:solidFill>
                  <a:schemeClr val="tx1"/>
                </a:solidFill>
              </a:rPr>
              <a:t>D</a:t>
            </a:r>
            <a:r>
              <a:rPr lang="id-ID" sz="2000" b="1" dirty="0">
                <a:solidFill>
                  <a:schemeClr val="tx1"/>
                </a:solidFill>
              </a:rPr>
              <a:t>ISAMPAIKAN PADA ACARA</a:t>
            </a:r>
            <a:r>
              <a:rPr lang="en-US" sz="2000" b="1" dirty="0">
                <a:solidFill>
                  <a:schemeClr val="tx1"/>
                </a:solidFill>
              </a:rPr>
              <a:t> </a:t>
            </a:r>
          </a:p>
          <a:p>
            <a:pPr algn="ctr"/>
            <a:endParaRPr lang="en-US" sz="2800" b="1" dirty="0">
              <a:solidFill>
                <a:schemeClr val="tx1"/>
              </a:solidFill>
            </a:endParaRPr>
          </a:p>
          <a:p>
            <a:pPr algn="ctr"/>
            <a:r>
              <a:rPr lang="id-ID" sz="5700" b="1" dirty="0" smtClean="0">
                <a:solidFill>
                  <a:schemeClr val="tx1"/>
                </a:solidFill>
              </a:rPr>
              <a:t>MEMAHAMI MAKNA</a:t>
            </a:r>
            <a:r>
              <a:rPr lang="id-ID" sz="5700" b="1" dirty="0" smtClean="0">
                <a:solidFill>
                  <a:schemeClr val="tx1"/>
                </a:solidFill>
              </a:rPr>
              <a:t> </a:t>
            </a:r>
            <a:endParaRPr lang="id-ID" sz="5700" b="1" dirty="0">
              <a:solidFill>
                <a:schemeClr val="tx1"/>
              </a:solidFill>
            </a:endParaRPr>
          </a:p>
          <a:p>
            <a:pPr algn="ctr"/>
            <a:r>
              <a:rPr lang="id-ID" sz="5700" b="1" dirty="0">
                <a:solidFill>
                  <a:schemeClr val="tx1"/>
                </a:solidFill>
              </a:rPr>
              <a:t>MODERASI BERAGAMA</a:t>
            </a:r>
          </a:p>
          <a:p>
            <a:pPr algn="ctr"/>
            <a:r>
              <a:rPr lang="en-US" sz="4800" b="1" dirty="0">
                <a:solidFill>
                  <a:schemeClr val="tx1"/>
                </a:solidFill>
              </a:rPr>
              <a:t> </a:t>
            </a:r>
          </a:p>
          <a:p>
            <a:pPr algn="ctr"/>
            <a:r>
              <a:rPr lang="id-ID" sz="2800" b="1" dirty="0">
                <a:solidFill>
                  <a:schemeClr val="tx1"/>
                </a:solidFill>
              </a:rPr>
              <a:t>BAKESBANGPOL KOTA SURABAYA</a:t>
            </a:r>
            <a:endParaRPr lang="en-US" sz="2800" b="1" dirty="0">
              <a:solidFill>
                <a:schemeClr val="tx1"/>
              </a:solidFill>
            </a:endParaRPr>
          </a:p>
          <a:p>
            <a:pPr algn="ctr"/>
            <a:r>
              <a:rPr lang="en-US" sz="2800" b="1" dirty="0">
                <a:solidFill>
                  <a:schemeClr val="tx1"/>
                </a:solidFill>
              </a:rPr>
              <a:t> </a:t>
            </a:r>
            <a:endParaRPr lang="id-ID" sz="2800" b="1" dirty="0">
              <a:solidFill>
                <a:schemeClr val="tx1"/>
              </a:solidFill>
            </a:endParaRPr>
          </a:p>
          <a:p>
            <a:pPr algn="ctr"/>
            <a:endParaRPr lang="en-US" sz="2800" b="1" dirty="0">
              <a:solidFill>
                <a:schemeClr val="tx1"/>
              </a:solidFill>
            </a:endParaRPr>
          </a:p>
          <a:p>
            <a:pPr algn="ctr"/>
            <a:endParaRPr lang="id-ID" b="1" dirty="0">
              <a:solidFill>
                <a:schemeClr val="tx1"/>
              </a:solidFill>
            </a:endParaRPr>
          </a:p>
          <a:p>
            <a:pPr algn="ctr"/>
            <a:endParaRPr lang="id-ID" b="1" dirty="0">
              <a:solidFill>
                <a:schemeClr val="tx1"/>
              </a:solidFill>
            </a:endParaRPr>
          </a:p>
          <a:p>
            <a:pPr algn="ctr"/>
            <a:r>
              <a:rPr lang="id-ID" b="1" dirty="0">
                <a:solidFill>
                  <a:schemeClr val="tx1"/>
                </a:solidFill>
              </a:rPr>
              <a:t>RABU, 13 SEPTEMBER 2023</a:t>
            </a:r>
          </a:p>
        </p:txBody>
      </p:sp>
    </p:spTree>
    <p:extLst>
      <p:ext uri="{BB962C8B-B14F-4D97-AF65-F5344CB8AC3E}">
        <p14:creationId xmlns:p14="http://schemas.microsoft.com/office/powerpoint/2010/main" val="262490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DB26A092-4019-417D-8BDD-8C3CC50F280F}"/>
              </a:ext>
            </a:extLst>
          </p:cNvPr>
          <p:cNvSpPr>
            <a:spLocks noGrp="1"/>
          </p:cNvSpPr>
          <p:nvPr>
            <p:ph type="subTitle" idx="1"/>
          </p:nvPr>
        </p:nvSpPr>
        <p:spPr>
          <a:xfrm>
            <a:off x="755576" y="404664"/>
            <a:ext cx="7560840" cy="6264696"/>
          </a:xfrm>
        </p:spPr>
        <p:txBody>
          <a:bodyPr>
            <a:normAutofit lnSpcReduction="10000"/>
          </a:bodyPr>
          <a:lstStyle/>
          <a:p>
            <a:pPr marL="457200" lvl="0" indent="-457200" algn="just" rtl="0">
              <a:lnSpc>
                <a:spcPct val="107000"/>
              </a:lnSpc>
              <a:spcAft>
                <a:spcPts val="600"/>
              </a:spcAft>
              <a:buFont typeface="+mj-lt"/>
              <a:buAutoNum type="arabicPeriod" startAt="2"/>
            </a:pPr>
            <a:r>
              <a:rPr lang="id-ID" sz="2400" b="1" i="1" dirty="0">
                <a:solidFill>
                  <a:srgbClr val="333333"/>
                </a:solidFill>
                <a:effectLst/>
                <a:latin typeface="Calibri" panose="020F0502020204030204" pitchFamily="34" charset="0"/>
                <a:ea typeface="Calibri" panose="020F0502020204030204" pitchFamily="34" charset="0"/>
              </a:rPr>
              <a:t>Ukhuwwah Basyariyah/Ukhuwwah Insaniyyah </a:t>
            </a:r>
            <a:r>
              <a:rPr lang="en-US" sz="2400" b="1" i="1" dirty="0">
                <a:solidFill>
                  <a:srgbClr val="333333"/>
                </a:solidFill>
                <a:effectLst/>
                <a:latin typeface="Calibri" panose="020F0502020204030204" pitchFamily="34" charset="0"/>
                <a:ea typeface="Calibri" panose="020F0502020204030204" pitchFamily="34" charset="0"/>
              </a:rPr>
              <a:t>:</a:t>
            </a:r>
            <a:r>
              <a:rPr lang="en-US" sz="2400" b="1" dirty="0">
                <a:solidFill>
                  <a:srgbClr val="333333"/>
                </a:solidFill>
                <a:effectLst/>
                <a:latin typeface="Calibri" panose="020F0502020204030204" pitchFamily="34" charset="0"/>
                <a:ea typeface="Calibri" panose="020F0502020204030204" pitchFamily="34" charset="0"/>
              </a:rPr>
              <a:t> </a:t>
            </a:r>
            <a:r>
              <a:rPr lang="id-ID" sz="2400" dirty="0">
                <a:solidFill>
                  <a:srgbClr val="333333"/>
                </a:solidFill>
                <a:effectLst/>
                <a:latin typeface="Calibri" panose="020F0502020204030204" pitchFamily="34" charset="0"/>
                <a:ea typeface="Calibri" panose="020F0502020204030204" pitchFamily="34" charset="0"/>
              </a:rPr>
              <a:t>Perbedaan-perbedaan budaya, bahasa, warna kulit, kepercayaan, dan sebagainya, hendaknya manjadi faktor persatuan, bukan perpecahan. Karena sebenarnya mereka adalah satu umat. Al-Quran menyatakan:</a:t>
            </a:r>
            <a:endParaRPr lang="en-ID" sz="2400" dirty="0">
              <a:effectLst/>
              <a:latin typeface="Calibri" panose="020F0502020204030204" pitchFamily="34" charset="0"/>
              <a:ea typeface="Calibri" panose="020F0502020204030204" pitchFamily="34" charset="0"/>
            </a:endParaRPr>
          </a:p>
          <a:p>
            <a:pPr algn="just" rtl="1">
              <a:lnSpc>
                <a:spcPct val="107000"/>
              </a:lnSpc>
              <a:spcAft>
                <a:spcPts val="600"/>
              </a:spcAft>
            </a:pPr>
            <a:r>
              <a:rPr lang="ar-SA" sz="3200" dirty="0">
                <a:solidFill>
                  <a:srgbClr val="000000"/>
                </a:solidFill>
                <a:effectLst/>
                <a:latin typeface="Calibri" panose="020F0502020204030204" pitchFamily="34" charset="0"/>
                <a:ea typeface="Arabic Typesetting" panose="03020402040406030203" pitchFamily="66" charset="-78"/>
                <a:cs typeface="Arabic Typesetting" panose="03020402040406030203" pitchFamily="66" charset="-78"/>
              </a:rPr>
              <a:t>إِنَّ هَٰذِهِۦٓ أُمَّتُكُمۡ أُمَّةٗ وَٰحِدَةٗ وَأَنَا۠ رَبُّكُمۡ فَٱعۡبُدُونِ</a:t>
            </a:r>
            <a:endParaRPr lang="en-ID" sz="3200" dirty="0">
              <a:effectLst/>
              <a:latin typeface="Calibri" panose="020F0502020204030204" pitchFamily="34" charset="0"/>
              <a:ea typeface="Calibri" panose="020F0502020204030204" pitchFamily="34" charset="0"/>
            </a:endParaRPr>
          </a:p>
          <a:p>
            <a:pPr marL="270510" algn="just">
              <a:lnSpc>
                <a:spcPct val="107000"/>
              </a:lnSpc>
              <a:spcAft>
                <a:spcPts val="600"/>
              </a:spcAft>
            </a:pPr>
            <a:r>
              <a:rPr lang="id-ID" sz="2400" i="1" dirty="0">
                <a:solidFill>
                  <a:srgbClr val="333333"/>
                </a:solidFill>
                <a:effectLst/>
                <a:latin typeface="Calibri" panose="020F0502020204030204" pitchFamily="34" charset="0"/>
                <a:ea typeface="Calibri" panose="020F0502020204030204" pitchFamily="34" charset="0"/>
              </a:rPr>
              <a:t>“Sesungguhnya (agama Tauhid) ini adalah agama kamu semua; agama yang satu dan Aku adalah Tuhanmu, maka sembahlah Aku”</a:t>
            </a:r>
            <a:r>
              <a:rPr lang="id-ID" sz="2400" dirty="0">
                <a:solidFill>
                  <a:srgbClr val="333333"/>
                </a:solidFill>
                <a:effectLst/>
                <a:latin typeface="Calibri" panose="020F0502020204030204" pitchFamily="34" charset="0"/>
                <a:ea typeface="Calibri" panose="020F0502020204030204" pitchFamily="34" charset="0"/>
              </a:rPr>
              <a:t>(QS. Al-Anbiya 21:92).</a:t>
            </a:r>
            <a:endParaRPr lang="en-ID" sz="2400" dirty="0">
              <a:effectLst/>
              <a:latin typeface="Calibri" panose="020F0502020204030204" pitchFamily="34" charset="0"/>
              <a:ea typeface="Calibri" panose="020F0502020204030204" pitchFamily="34" charset="0"/>
            </a:endParaRPr>
          </a:p>
          <a:p>
            <a:pPr marL="270510" algn="just">
              <a:lnSpc>
                <a:spcPct val="107000"/>
              </a:lnSpc>
              <a:spcAft>
                <a:spcPts val="600"/>
              </a:spcAft>
            </a:pPr>
            <a:r>
              <a:rPr lang="id-ID" sz="2400" dirty="0">
                <a:solidFill>
                  <a:srgbClr val="333333"/>
                </a:solidFill>
                <a:effectLst/>
                <a:latin typeface="Calibri" panose="020F0502020204030204" pitchFamily="34" charset="0"/>
                <a:ea typeface="Calibri" panose="020F0502020204030204" pitchFamily="34" charset="0"/>
              </a:rPr>
              <a:t>Jadi, perspektif ”kesatuan umat manusia” memiliki akar yang kuat dalam ajaran Al-Quran. Perspektif itu selanjutnya berkembang menjadi ”solidaritas antarmanusia”</a:t>
            </a:r>
            <a:r>
              <a:rPr lang="id-ID" sz="2400" i="1" dirty="0">
                <a:solidFill>
                  <a:srgbClr val="333333"/>
                </a:solidFill>
                <a:effectLst/>
                <a:latin typeface="Calibri" panose="020F0502020204030204" pitchFamily="34" charset="0"/>
                <a:ea typeface="Calibri" panose="020F0502020204030204" pitchFamily="34" charset="0"/>
              </a:rPr>
              <a:t>(ukhuwwah insaniyyah atau ukhuwwah basyariyyah)</a:t>
            </a:r>
            <a:r>
              <a:rPr lang="id-ID" sz="2400" dirty="0">
                <a:solidFill>
                  <a:srgbClr val="333333"/>
                </a:solidFill>
                <a:effectLst/>
                <a:latin typeface="Calibri" panose="020F0502020204030204" pitchFamily="34" charset="0"/>
                <a:ea typeface="Calibri" panose="020F0502020204030204" pitchFamily="34" charset="0"/>
              </a:rPr>
              <a:t>.</a:t>
            </a:r>
            <a:endParaRPr lang="en-ID" sz="2400" dirty="0">
              <a:effectLst/>
              <a:latin typeface="Calibri" panose="020F0502020204030204" pitchFamily="34" charset="0"/>
              <a:ea typeface="Calibri" panose="020F0502020204030204" pitchFamily="34" charset="0"/>
            </a:endParaRPr>
          </a:p>
          <a:p>
            <a:pPr algn="just"/>
            <a:endParaRPr lang="en-ID" dirty="0"/>
          </a:p>
        </p:txBody>
      </p:sp>
    </p:spTree>
    <p:extLst>
      <p:ext uri="{BB962C8B-B14F-4D97-AF65-F5344CB8AC3E}">
        <p14:creationId xmlns:p14="http://schemas.microsoft.com/office/powerpoint/2010/main" val="374879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95C38944-2ABE-4C92-AC99-57959AE4E09E}"/>
              </a:ext>
            </a:extLst>
          </p:cNvPr>
          <p:cNvSpPr>
            <a:spLocks noGrp="1"/>
          </p:cNvSpPr>
          <p:nvPr>
            <p:ph type="subTitle" idx="1"/>
          </p:nvPr>
        </p:nvSpPr>
        <p:spPr>
          <a:xfrm>
            <a:off x="179512" y="260648"/>
            <a:ext cx="8784976" cy="6480720"/>
          </a:xfrm>
        </p:spPr>
        <p:txBody>
          <a:bodyPr>
            <a:normAutofit/>
          </a:bodyPr>
          <a:lstStyle/>
          <a:p>
            <a:pPr marL="342900" lvl="0" indent="-342900" algn="just" rtl="0">
              <a:lnSpc>
                <a:spcPct val="107000"/>
              </a:lnSpc>
              <a:spcAft>
                <a:spcPts val="600"/>
              </a:spcAft>
              <a:buFont typeface="+mj-lt"/>
              <a:buAutoNum type="arabicPeriod" startAt="3"/>
            </a:pPr>
            <a:r>
              <a:rPr lang="id-ID" sz="2400" b="1" dirty="0">
                <a:solidFill>
                  <a:srgbClr val="333333"/>
                </a:solidFill>
                <a:effectLst/>
                <a:latin typeface="Calibri" panose="020F0502020204030204" pitchFamily="34" charset="0"/>
                <a:ea typeface="Calibri" panose="020F0502020204030204" pitchFamily="34" charset="0"/>
              </a:rPr>
              <a:t>Agama </a:t>
            </a:r>
            <a:r>
              <a:rPr lang="en-US" sz="2400" b="1" dirty="0">
                <a:solidFill>
                  <a:srgbClr val="333333"/>
                </a:solidFill>
                <a:effectLst/>
                <a:latin typeface="Calibri" panose="020F0502020204030204" pitchFamily="34" charset="0"/>
                <a:ea typeface="Calibri" panose="020F0502020204030204" pitchFamily="34" charset="0"/>
              </a:rPr>
              <a:t>Bu</a:t>
            </a:r>
            <a:r>
              <a:rPr lang="id-ID" sz="2400" b="1" dirty="0">
                <a:solidFill>
                  <a:srgbClr val="333333"/>
                </a:solidFill>
                <a:effectLst/>
                <a:latin typeface="Calibri" panose="020F0502020204030204" pitchFamily="34" charset="0"/>
                <a:ea typeface="Calibri" panose="020F0502020204030204" pitchFamily="34" charset="0"/>
              </a:rPr>
              <a:t>kanlah </a:t>
            </a:r>
            <a:r>
              <a:rPr lang="en-US" sz="2400" b="1" dirty="0">
                <a:solidFill>
                  <a:srgbClr val="333333"/>
                </a:solidFill>
                <a:latin typeface="Calibri" panose="020F0502020204030204" pitchFamily="34" charset="0"/>
                <a:ea typeface="Calibri" panose="020F0502020204030204" pitchFamily="34" charset="0"/>
              </a:rPr>
              <a:t>F</a:t>
            </a:r>
            <a:r>
              <a:rPr lang="id-ID" sz="2400" b="1" dirty="0">
                <a:solidFill>
                  <a:srgbClr val="333333"/>
                </a:solidFill>
                <a:effectLst/>
                <a:latin typeface="Calibri" panose="020F0502020204030204" pitchFamily="34" charset="0"/>
                <a:ea typeface="Calibri" panose="020F0502020204030204" pitchFamily="34" charset="0"/>
              </a:rPr>
              <a:t>aktor </a:t>
            </a:r>
            <a:r>
              <a:rPr lang="en-US" sz="2400" b="1" dirty="0">
                <a:solidFill>
                  <a:srgbClr val="333333"/>
                </a:solidFill>
                <a:latin typeface="Calibri" panose="020F0502020204030204" pitchFamily="34" charset="0"/>
                <a:ea typeface="Calibri" panose="020F0502020204030204" pitchFamily="34" charset="0"/>
              </a:rPr>
              <a:t>P</a:t>
            </a:r>
            <a:r>
              <a:rPr lang="id-ID" sz="2400" b="1" dirty="0">
                <a:solidFill>
                  <a:srgbClr val="333333"/>
                </a:solidFill>
                <a:effectLst/>
                <a:latin typeface="Calibri" panose="020F0502020204030204" pitchFamily="34" charset="0"/>
                <a:ea typeface="Calibri" panose="020F0502020204030204" pitchFamily="34" charset="0"/>
              </a:rPr>
              <a:t>erpecahan. </a:t>
            </a:r>
            <a:endParaRPr lang="en-ID" sz="2400" b="1" dirty="0">
              <a:effectLst/>
              <a:latin typeface="Calibri" panose="020F0502020204030204" pitchFamily="34" charset="0"/>
              <a:ea typeface="Calibri" panose="020F0502020204030204" pitchFamily="34" charset="0"/>
            </a:endParaRPr>
          </a:p>
          <a:p>
            <a:pPr marL="270510" algn="just">
              <a:lnSpc>
                <a:spcPct val="107000"/>
              </a:lnSpc>
              <a:spcAft>
                <a:spcPts val="600"/>
              </a:spcAft>
            </a:pPr>
            <a:r>
              <a:rPr lang="id-ID" sz="1800" dirty="0">
                <a:solidFill>
                  <a:srgbClr val="333333"/>
                </a:solidFill>
                <a:effectLst/>
                <a:latin typeface="Calibri" panose="020F0502020204030204" pitchFamily="34" charset="0"/>
                <a:ea typeface="Calibri" panose="020F0502020204030204" pitchFamily="34" charset="0"/>
              </a:rPr>
              <a:t>Perbedaan penafsiran, yang kemudian menjadi menajam dengan masuknya berbagai vested interest akibat hawa nafsulah yang menimbulkan perpecahan dan permusuhan. Inilah yang disinyalir oleh Al-Quran:</a:t>
            </a:r>
            <a:endParaRPr lang="en-ID" sz="1800" dirty="0">
              <a:effectLst/>
              <a:latin typeface="Calibri" panose="020F0502020204030204" pitchFamily="34" charset="0"/>
              <a:ea typeface="Calibri" panose="020F0502020204030204" pitchFamily="34" charset="0"/>
            </a:endParaRPr>
          </a:p>
          <a:p>
            <a:pPr marR="270510" algn="just" rtl="1">
              <a:lnSpc>
                <a:spcPct val="107000"/>
              </a:lnSpc>
              <a:spcAft>
                <a:spcPts val="600"/>
              </a:spcAft>
            </a:pPr>
            <a:r>
              <a:rPr lang="ar-SA" sz="3200" dirty="0">
                <a:solidFill>
                  <a:srgbClr val="000000"/>
                </a:solidFill>
                <a:effectLst/>
                <a:latin typeface="Calibri" panose="020F0502020204030204" pitchFamily="34" charset="0"/>
                <a:ea typeface="Arabic Typesetting" panose="03020402040406030203" pitchFamily="66" charset="-78"/>
                <a:cs typeface="Arabic Typesetting" panose="03020402040406030203" pitchFamily="66" charset="-78"/>
              </a:rPr>
              <a:t>كَانَ ٱلنَّاسُ أُمَّةٗ وَٰحِدَةٗ فَبَعَثَ ٱللَّهُ ٱلنَّبِيِّ‍ۧنَ مُبَشِّرِينَ وَمُنذِرِينَ وَأَنزَلَ مَعَهُمُ ٱلۡكِتَٰبَ بِٱلۡحَقِّ لِيَحۡكُمَ بَيۡنَ ٱلنَّاسِ فِيمَا ٱخۡتَلَفُواْ فِيهِۚ وَمَا ٱخۡتَلَفَ فِيهِ إِلَّا ٱلَّذِينَ أُوتُوهُ مِنۢ بَعۡدِ مَا جَآءَتۡهُمُ ٱلۡبَيِّنَٰتُ بَغۡيَۢا بَيۡنَهُمۡۖ فَهَدَى ٱللَّهُ ٱلَّذِينَ ءَامَنُواْ لِمَا ٱخۡتَلَفُواْ فِيهِ مِنَ ٱلۡحَقِّ بِإِذۡنِهِۦۗ وَٱللَّهُ يَهۡدِي مَن يَشَآءُ إِلَىٰ صِرَٰطٖ مُّسۡتَقِيمٍ </a:t>
            </a:r>
            <a:endParaRPr lang="en-ID" sz="3200" dirty="0">
              <a:effectLst/>
              <a:latin typeface="Calibri" panose="020F0502020204030204" pitchFamily="34" charset="0"/>
              <a:ea typeface="Calibri" panose="020F0502020204030204" pitchFamily="34" charset="0"/>
            </a:endParaRPr>
          </a:p>
          <a:p>
            <a:pPr marL="270510" algn="just">
              <a:lnSpc>
                <a:spcPct val="107000"/>
              </a:lnSpc>
              <a:spcAft>
                <a:spcPts val="600"/>
              </a:spcAft>
            </a:pPr>
            <a:r>
              <a:rPr lang="id-ID" sz="1800" i="1" dirty="0">
                <a:solidFill>
                  <a:srgbClr val="333333"/>
                </a:solidFill>
                <a:effectLst/>
                <a:latin typeface="Calibri" panose="020F0502020204030204" pitchFamily="34" charset="0"/>
                <a:ea typeface="Calibri" panose="020F0502020204030204" pitchFamily="34" charset="0"/>
              </a:rPr>
              <a:t>“Manusia itu adalah umat yang satu. (setelah timbul perselisihan), maka Allah mengutus para nabi, sebagai pemberi peringatan, dan Allah menurunkan bersama mereka Kitab yang benar, untuk memberi keputusan di antara manusia tentang perkara yang mereka perselisihkan. Tidaklah berselisih tentang Kitab itu melainkan orang yang telah didatangkan kepada mereka Kitab, yaitu setelah datang kepada mereka keterangan-keterangan yang nyata, karena dengki antara mereka sendiri. Maka Allah memberi petunjuk orang-orang yang beriman kepada kebenaran tentang hal yang mereka perselisihkann itu dengan kehendak-Nya. Dan Allah selalu memberi petunjuk orang yang dikehendaki-Nya kepada jalan yang lurus”.</a:t>
            </a:r>
            <a:r>
              <a:rPr lang="id-ID" sz="1800" dirty="0">
                <a:solidFill>
                  <a:srgbClr val="333333"/>
                </a:solidFill>
                <a:effectLst/>
                <a:latin typeface="Calibri" panose="020F0502020204030204" pitchFamily="34" charset="0"/>
                <a:ea typeface="Calibri" panose="020F0502020204030204" pitchFamily="34" charset="0"/>
              </a:rPr>
              <a:t>(QS. Al-Baqarah 2:213).</a:t>
            </a:r>
            <a:endParaRPr lang="en-ID" sz="1800" dirty="0">
              <a:effectLst/>
              <a:latin typeface="Calibri" panose="020F0502020204030204" pitchFamily="34" charset="0"/>
              <a:ea typeface="Calibri" panose="020F0502020204030204" pitchFamily="34" charset="0"/>
            </a:endParaRPr>
          </a:p>
          <a:p>
            <a:pPr algn="just"/>
            <a:endParaRPr lang="en-ID" dirty="0"/>
          </a:p>
        </p:txBody>
      </p:sp>
    </p:spTree>
    <p:extLst>
      <p:ext uri="{BB962C8B-B14F-4D97-AF65-F5344CB8AC3E}">
        <p14:creationId xmlns:p14="http://schemas.microsoft.com/office/powerpoint/2010/main" val="2803452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2DABE07E-3763-4815-BC66-90795355B804}"/>
              </a:ext>
            </a:extLst>
          </p:cNvPr>
          <p:cNvSpPr>
            <a:spLocks noGrp="1"/>
          </p:cNvSpPr>
          <p:nvPr>
            <p:ph type="subTitle" idx="1"/>
          </p:nvPr>
        </p:nvSpPr>
        <p:spPr>
          <a:xfrm>
            <a:off x="1403649" y="980728"/>
            <a:ext cx="6840760" cy="5112568"/>
          </a:xfrm>
        </p:spPr>
        <p:txBody>
          <a:bodyPr>
            <a:normAutofit fontScale="92500"/>
          </a:bodyPr>
          <a:lstStyle/>
          <a:p>
            <a:pPr marL="457200" lvl="0" indent="-457200" algn="just" rtl="0">
              <a:lnSpc>
                <a:spcPct val="107000"/>
              </a:lnSpc>
              <a:spcAft>
                <a:spcPts val="600"/>
              </a:spcAft>
              <a:buFont typeface="+mj-lt"/>
              <a:buAutoNum type="arabicPeriod" startAt="4"/>
            </a:pPr>
            <a:r>
              <a:rPr lang="id-ID" sz="2400" dirty="0">
                <a:solidFill>
                  <a:srgbClr val="333333"/>
                </a:solidFill>
                <a:effectLst/>
                <a:latin typeface="Calibri" panose="020F0502020204030204" pitchFamily="34" charset="0"/>
                <a:ea typeface="Calibri" panose="020F0502020204030204" pitchFamily="34" charset="0"/>
              </a:rPr>
              <a:t>Hubungan persaudaraan antara Muslim dan non-Muslim sama sekali tidak dilarang oleh Islam, selama pihak lain menghormati hak-hak kaum Muslim: </a:t>
            </a:r>
            <a:endParaRPr lang="en-US" sz="2400" dirty="0">
              <a:solidFill>
                <a:srgbClr val="333333"/>
              </a:solidFill>
              <a:effectLst/>
              <a:latin typeface="Calibri" panose="020F0502020204030204" pitchFamily="34" charset="0"/>
              <a:ea typeface="Calibri" panose="020F0502020204030204" pitchFamily="34" charset="0"/>
            </a:endParaRPr>
          </a:p>
          <a:p>
            <a:pPr marL="457200" lvl="0" indent="-457200" algn="just" rtl="0">
              <a:lnSpc>
                <a:spcPct val="107000"/>
              </a:lnSpc>
              <a:spcAft>
                <a:spcPts val="600"/>
              </a:spcAft>
              <a:buFont typeface="+mj-lt"/>
              <a:buAutoNum type="arabicPeriod" startAt="7"/>
            </a:pPr>
            <a:endParaRPr lang="en-ID" sz="2400" dirty="0">
              <a:effectLst/>
              <a:latin typeface="Calibri" panose="020F0502020204030204" pitchFamily="34" charset="0"/>
              <a:ea typeface="Calibri" panose="020F0502020204030204" pitchFamily="34" charset="0"/>
            </a:endParaRPr>
          </a:p>
          <a:p>
            <a:pPr marR="270510" algn="just" rtl="1">
              <a:lnSpc>
                <a:spcPct val="107000"/>
              </a:lnSpc>
              <a:spcAft>
                <a:spcPts val="600"/>
              </a:spcAft>
            </a:pPr>
            <a:r>
              <a:rPr lang="ar-SA" sz="3200" dirty="0">
                <a:solidFill>
                  <a:srgbClr val="000000"/>
                </a:solidFill>
                <a:effectLst/>
                <a:latin typeface="Calibri" panose="020F0502020204030204" pitchFamily="34" charset="0"/>
                <a:ea typeface="Arabic Typesetting" panose="03020402040406030203" pitchFamily="66" charset="-78"/>
                <a:cs typeface="Arabic Typesetting" panose="03020402040406030203" pitchFamily="66" charset="-78"/>
              </a:rPr>
              <a:t>لَّا يَنۡهَىٰكُمُ ٱللَّهُ عَنِ ٱلَّذِينَ لَمۡ يُقَٰتِلُوكُمۡ فِي ٱلدِّينِ وَلَمۡ يُخۡرِجُوكُم مِّن دِيَٰرِكُمۡ أَن تَبَرُّوهُمۡ وَتُقۡسِطُوٓاْ إِلَيۡهِمۡۚ إِنَّ ٱللَّهَ يُحِبُّ ٱلۡمُقۡسِطِينَ ٨</a:t>
            </a:r>
            <a:endParaRPr lang="en-ID" sz="3200" dirty="0">
              <a:effectLst/>
              <a:latin typeface="Calibri" panose="020F0502020204030204" pitchFamily="34" charset="0"/>
              <a:ea typeface="Calibri" panose="020F0502020204030204" pitchFamily="34" charset="0"/>
            </a:endParaRPr>
          </a:p>
          <a:p>
            <a:pPr algn="just">
              <a:lnSpc>
                <a:spcPct val="107000"/>
              </a:lnSpc>
              <a:spcAft>
                <a:spcPts val="600"/>
              </a:spcAft>
            </a:pPr>
            <a:r>
              <a:rPr lang="id-ID" sz="2400" i="1" dirty="0">
                <a:solidFill>
                  <a:srgbClr val="333333"/>
                </a:solidFill>
                <a:effectLst/>
                <a:latin typeface="Calibri" panose="020F0502020204030204" pitchFamily="34" charset="0"/>
                <a:ea typeface="Calibri" panose="020F0502020204030204" pitchFamily="34" charset="0"/>
              </a:rPr>
              <a:t>“Allah tidak melarang kamu untuk berbuat baik dan berlaku adil terhadap orang-orang yang tiada memerangimu karena agama dan tidak (pula) mengusir kamu dari negerimu. Sesungguhnya Allah menyukai orang-orang yang berlaku adil”.</a:t>
            </a:r>
            <a:r>
              <a:rPr lang="id-ID" sz="2400" dirty="0">
                <a:solidFill>
                  <a:srgbClr val="333333"/>
                </a:solidFill>
                <a:effectLst/>
                <a:latin typeface="Calibri" panose="020F0502020204030204" pitchFamily="34" charset="0"/>
                <a:ea typeface="Calibri" panose="020F0502020204030204" pitchFamily="34" charset="0"/>
              </a:rPr>
              <a:t> (QS. Al-Mumtahanah 60:8).</a:t>
            </a:r>
            <a:endParaRPr lang="en-ID" sz="2400" dirty="0">
              <a:effectLst/>
              <a:latin typeface="Calibri" panose="020F0502020204030204" pitchFamily="34" charset="0"/>
              <a:ea typeface="Calibri" panose="020F0502020204030204" pitchFamily="34" charset="0"/>
            </a:endParaRPr>
          </a:p>
          <a:p>
            <a:endParaRPr lang="en-ID" dirty="0"/>
          </a:p>
        </p:txBody>
      </p:sp>
    </p:spTree>
    <p:extLst>
      <p:ext uri="{BB962C8B-B14F-4D97-AF65-F5344CB8AC3E}">
        <p14:creationId xmlns:p14="http://schemas.microsoft.com/office/powerpoint/2010/main" val="1523739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C0199F-3BC4-4C78-86EF-D00210F30BF2}"/>
              </a:ext>
            </a:extLst>
          </p:cNvPr>
          <p:cNvSpPr>
            <a:spLocks noGrp="1"/>
          </p:cNvSpPr>
          <p:nvPr>
            <p:ph type="ctrTitle"/>
          </p:nvPr>
        </p:nvSpPr>
        <p:spPr>
          <a:xfrm>
            <a:off x="685800" y="280778"/>
            <a:ext cx="7772400" cy="1470025"/>
          </a:xfrm>
        </p:spPr>
        <p:txBody>
          <a:bodyPr>
            <a:normAutofit/>
          </a:bodyPr>
          <a:lstStyle/>
          <a:p>
            <a:r>
              <a:rPr lang="en-US" sz="4800" b="1" dirty="0"/>
              <a:t>MODERASI</a:t>
            </a:r>
            <a:endParaRPr lang="en-ID" sz="4800" b="1" dirty="0"/>
          </a:p>
        </p:txBody>
      </p:sp>
      <p:sp>
        <p:nvSpPr>
          <p:cNvPr id="3" name="Subtitle 2">
            <a:extLst>
              <a:ext uri="{FF2B5EF4-FFF2-40B4-BE49-F238E27FC236}">
                <a16:creationId xmlns:a16="http://schemas.microsoft.com/office/drawing/2014/main" xmlns="" id="{BECB21B9-2943-4312-8D3E-A485C7E6EB2E}"/>
              </a:ext>
            </a:extLst>
          </p:cNvPr>
          <p:cNvSpPr>
            <a:spLocks noGrp="1"/>
          </p:cNvSpPr>
          <p:nvPr>
            <p:ph type="subTitle" idx="1"/>
          </p:nvPr>
        </p:nvSpPr>
        <p:spPr>
          <a:xfrm>
            <a:off x="1187624" y="2420888"/>
            <a:ext cx="7270576" cy="3384376"/>
          </a:xfrm>
        </p:spPr>
        <p:txBody>
          <a:bodyPr>
            <a:noAutofit/>
          </a:bodyPr>
          <a:lstStyle/>
          <a:p>
            <a:pPr marL="342900" indent="-342900" algn="just">
              <a:buFont typeface="Arial" panose="020B0604020202020204" pitchFamily="34" charset="0"/>
              <a:buChar char="•"/>
            </a:pPr>
            <a:r>
              <a:rPr lang="en-US" sz="2800" dirty="0">
                <a:solidFill>
                  <a:schemeClr val="tx1"/>
                </a:solidFill>
                <a:latin typeface="Times New Arabic" panose="02020603050405020304" pitchFamily="18" charset="0"/>
              </a:rPr>
              <a:t>KKBI : </a:t>
            </a:r>
            <a:r>
              <a:rPr lang="en-US" sz="2800" dirty="0" err="1">
                <a:solidFill>
                  <a:schemeClr val="tx1"/>
                </a:solidFill>
                <a:latin typeface="Times New Arabic" panose="02020603050405020304" pitchFamily="18" charset="0"/>
              </a:rPr>
              <a:t>Pengurangan</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kekerasan</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penghindaran</a:t>
            </a:r>
            <a:r>
              <a:rPr lang="en-US" sz="2800" dirty="0">
                <a:latin typeface="Times New Arabic" panose="02020603050405020304" pitchFamily="18" charset="0"/>
              </a:rPr>
              <a:t> </a:t>
            </a:r>
            <a:r>
              <a:rPr lang="en-US" sz="2800" dirty="0" err="1">
                <a:solidFill>
                  <a:schemeClr val="tx1"/>
                </a:solidFill>
                <a:latin typeface="Times New Arabic" panose="02020603050405020304" pitchFamily="18" charset="0"/>
              </a:rPr>
              <a:t>keekstreman</a:t>
            </a:r>
            <a:endParaRPr lang="en-US" sz="2800" dirty="0">
              <a:solidFill>
                <a:schemeClr val="tx1"/>
              </a:solidFill>
              <a:latin typeface="Times New Arabic" panose="02020603050405020304" pitchFamily="18" charset="0"/>
            </a:endParaRPr>
          </a:p>
          <a:p>
            <a:pPr marL="342900" indent="-342900" algn="just">
              <a:buFont typeface="Arial" panose="020B0604020202020204" pitchFamily="34" charset="0"/>
              <a:buChar char="•"/>
            </a:pPr>
            <a:r>
              <a:rPr lang="en-US" sz="2800" dirty="0">
                <a:solidFill>
                  <a:schemeClr val="tx1"/>
                </a:solidFill>
                <a:latin typeface="Times New Arabic" panose="02020603050405020304" pitchFamily="18" charset="0"/>
              </a:rPr>
              <a:t>Islam : </a:t>
            </a:r>
            <a:r>
              <a:rPr lang="en-US" sz="2800" dirty="0" err="1">
                <a:solidFill>
                  <a:schemeClr val="tx1"/>
                </a:solidFill>
                <a:latin typeface="Times New Arabic" panose="02020603050405020304" pitchFamily="18" charset="0"/>
              </a:rPr>
              <a:t>Pandangan</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atau</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sikap</a:t>
            </a:r>
            <a:r>
              <a:rPr lang="en-US" sz="2800" dirty="0">
                <a:solidFill>
                  <a:schemeClr val="tx1"/>
                </a:solidFill>
                <a:latin typeface="Times New Arabic" panose="02020603050405020304" pitchFamily="18" charset="0"/>
              </a:rPr>
              <a:t> yang </a:t>
            </a:r>
            <a:r>
              <a:rPr lang="en-US" sz="2800" dirty="0" err="1">
                <a:solidFill>
                  <a:schemeClr val="tx1"/>
                </a:solidFill>
                <a:latin typeface="Times New Arabic" panose="02020603050405020304" pitchFamily="18" charset="0"/>
              </a:rPr>
              <a:t>selalu</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mengedepankan</a:t>
            </a:r>
            <a:r>
              <a:rPr lang="id-ID" sz="2800" dirty="0">
                <a:solidFill>
                  <a:schemeClr val="tx1"/>
                </a:solidFill>
                <a:latin typeface="Times New Arabic" panose="02020603050405020304" pitchFamily="18" charset="0"/>
              </a:rPr>
              <a:t> pada</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pertengahan</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dalam</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mengambil</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sikap</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dalam</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terhadap</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disvaritas</a:t>
            </a:r>
            <a:r>
              <a:rPr lang="en-US" sz="2800" dirty="0">
                <a:solidFill>
                  <a:schemeClr val="tx1"/>
                </a:solidFill>
                <a:latin typeface="Times New Arabic" panose="02020603050405020304" pitchFamily="18" charset="0"/>
              </a:rPr>
              <a:t> yang </a:t>
            </a:r>
            <a:r>
              <a:rPr lang="en-US" sz="2800" dirty="0" err="1">
                <a:solidFill>
                  <a:schemeClr val="tx1"/>
                </a:solidFill>
                <a:latin typeface="Times New Arabic" panose="02020603050405020304" pitchFamily="18" charset="0"/>
              </a:rPr>
              <a:t>ada</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dalam</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masyarakat</a:t>
            </a:r>
            <a:r>
              <a:rPr lang="en-US" sz="2800" dirty="0">
                <a:solidFill>
                  <a:schemeClr val="tx1"/>
                </a:solidFill>
                <a:latin typeface="Times New Arabic" panose="02020603050405020304" pitchFamily="18" charset="0"/>
              </a:rPr>
              <a:t> ; </a:t>
            </a:r>
            <a:r>
              <a:rPr lang="en-US" sz="2800" dirty="0" err="1">
                <a:solidFill>
                  <a:schemeClr val="tx1"/>
                </a:solidFill>
                <a:latin typeface="Times New Arabic" panose="02020603050405020304" pitchFamily="18" charset="0"/>
              </a:rPr>
              <a:t>ajaran</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moderat</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atau</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dikenal</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dengan</a:t>
            </a:r>
            <a:r>
              <a:rPr lang="en-US" sz="2800" dirty="0">
                <a:solidFill>
                  <a:schemeClr val="tx1"/>
                </a:solidFill>
                <a:latin typeface="Times New Arabic" panose="02020603050405020304" pitchFamily="18" charset="0"/>
              </a:rPr>
              <a:t> </a:t>
            </a:r>
            <a:r>
              <a:rPr lang="en-US" sz="2800" dirty="0" err="1">
                <a:solidFill>
                  <a:schemeClr val="tx1"/>
                </a:solidFill>
                <a:latin typeface="Times New Arabic" panose="02020603050405020304" pitchFamily="18" charset="0"/>
              </a:rPr>
              <a:t>istilah</a:t>
            </a:r>
            <a:r>
              <a:rPr lang="en-US" sz="2800" dirty="0">
                <a:solidFill>
                  <a:schemeClr val="tx1"/>
                </a:solidFill>
                <a:latin typeface="Times New Arabic" panose="02020603050405020304" pitchFamily="18" charset="0"/>
              </a:rPr>
              <a:t> </a:t>
            </a:r>
            <a:r>
              <a:rPr lang="en-US" sz="2800" b="1" dirty="0" err="1">
                <a:solidFill>
                  <a:schemeClr val="tx1"/>
                </a:solidFill>
                <a:latin typeface="Times New Arabic" panose="02020603050405020304" pitchFamily="18" charset="0"/>
              </a:rPr>
              <a:t>Moderasi</a:t>
            </a:r>
            <a:r>
              <a:rPr lang="en-US" sz="2800" b="1" dirty="0">
                <a:solidFill>
                  <a:schemeClr val="tx1"/>
                </a:solidFill>
                <a:latin typeface="Times New Arabic" panose="02020603050405020304" pitchFamily="18" charset="0"/>
              </a:rPr>
              <a:t> Islam</a:t>
            </a:r>
            <a:endParaRPr lang="en-ID" sz="2800" b="1" dirty="0">
              <a:solidFill>
                <a:schemeClr val="tx1"/>
              </a:solidFill>
              <a:latin typeface="Times New Arabic" panose="02020603050405020304" pitchFamily="18" charset="0"/>
            </a:endParaRPr>
          </a:p>
        </p:txBody>
      </p:sp>
    </p:spTree>
    <p:extLst>
      <p:ext uri="{BB962C8B-B14F-4D97-AF65-F5344CB8AC3E}">
        <p14:creationId xmlns:p14="http://schemas.microsoft.com/office/powerpoint/2010/main" val="1974740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A0F302-9E1A-4200-AA1D-8427CEE763E4}"/>
              </a:ext>
            </a:extLst>
          </p:cNvPr>
          <p:cNvSpPr>
            <a:spLocks noGrp="1"/>
          </p:cNvSpPr>
          <p:nvPr>
            <p:ph type="ctrTitle"/>
          </p:nvPr>
        </p:nvSpPr>
        <p:spPr>
          <a:xfrm>
            <a:off x="685800" y="620688"/>
            <a:ext cx="7772400" cy="1470025"/>
          </a:xfrm>
        </p:spPr>
        <p:txBody>
          <a:bodyPr>
            <a:normAutofit/>
          </a:bodyPr>
          <a:lstStyle/>
          <a:p>
            <a:r>
              <a:rPr lang="en-US" b="1" dirty="0"/>
              <a:t>MODERASI BERAGAMA</a:t>
            </a:r>
            <a:endParaRPr lang="en-ID" b="1" dirty="0"/>
          </a:p>
        </p:txBody>
      </p:sp>
      <p:sp>
        <p:nvSpPr>
          <p:cNvPr id="3" name="Subtitle 2">
            <a:extLst>
              <a:ext uri="{FF2B5EF4-FFF2-40B4-BE49-F238E27FC236}">
                <a16:creationId xmlns:a16="http://schemas.microsoft.com/office/drawing/2014/main" xmlns="" id="{30AF4355-A5AF-40EF-9B76-6F75630E7095}"/>
              </a:ext>
            </a:extLst>
          </p:cNvPr>
          <p:cNvSpPr>
            <a:spLocks noGrp="1"/>
          </p:cNvSpPr>
          <p:nvPr>
            <p:ph type="subTitle" idx="1"/>
          </p:nvPr>
        </p:nvSpPr>
        <p:spPr>
          <a:xfrm>
            <a:off x="1371600" y="2636912"/>
            <a:ext cx="6400800" cy="3001888"/>
          </a:xfrm>
        </p:spPr>
        <p:txBody>
          <a:bodyPr>
            <a:normAutofit lnSpcReduction="10000"/>
          </a:bodyPr>
          <a:lstStyle/>
          <a:p>
            <a:pPr algn="just"/>
            <a:r>
              <a:rPr lang="en-US" sz="2800" dirty="0" err="1">
                <a:solidFill>
                  <a:schemeClr val="tx1"/>
                </a:solidFill>
              </a:rPr>
              <a:t>Sikap</a:t>
            </a:r>
            <a:r>
              <a:rPr lang="en-US" sz="2800" dirty="0">
                <a:solidFill>
                  <a:schemeClr val="tx1"/>
                </a:solidFill>
              </a:rPr>
              <a:t> </a:t>
            </a:r>
            <a:r>
              <a:rPr lang="en-US" sz="2800" dirty="0" err="1">
                <a:solidFill>
                  <a:schemeClr val="tx1"/>
                </a:solidFill>
              </a:rPr>
              <a:t>mengurangi</a:t>
            </a:r>
            <a:r>
              <a:rPr lang="en-US" sz="2800" dirty="0">
                <a:solidFill>
                  <a:schemeClr val="tx1"/>
                </a:solidFill>
              </a:rPr>
              <a:t> </a:t>
            </a:r>
            <a:r>
              <a:rPr lang="en-US" sz="2800" dirty="0" err="1">
                <a:solidFill>
                  <a:schemeClr val="tx1"/>
                </a:solidFill>
              </a:rPr>
              <a:t>kekerasan</a:t>
            </a:r>
            <a:r>
              <a:rPr lang="en-US" sz="2800" dirty="0">
                <a:solidFill>
                  <a:schemeClr val="tx1"/>
                </a:solidFill>
              </a:rPr>
              <a:t> </a:t>
            </a:r>
            <a:r>
              <a:rPr lang="en-US" sz="2800" dirty="0" err="1">
                <a:solidFill>
                  <a:schemeClr val="tx1"/>
                </a:solidFill>
              </a:rPr>
              <a:t>atau</a:t>
            </a:r>
            <a:r>
              <a:rPr lang="en-US" sz="2800" dirty="0">
                <a:solidFill>
                  <a:schemeClr val="tx1"/>
                </a:solidFill>
              </a:rPr>
              <a:t> </a:t>
            </a:r>
            <a:r>
              <a:rPr lang="en-US" sz="2800" dirty="0" err="1">
                <a:solidFill>
                  <a:schemeClr val="tx1"/>
                </a:solidFill>
              </a:rPr>
              <a:t>menghindari</a:t>
            </a:r>
            <a:r>
              <a:rPr lang="en-US" sz="2800" dirty="0">
                <a:solidFill>
                  <a:schemeClr val="tx1"/>
                </a:solidFill>
              </a:rPr>
              <a:t> </a:t>
            </a:r>
            <a:r>
              <a:rPr lang="en-US" sz="2800" dirty="0" err="1">
                <a:solidFill>
                  <a:schemeClr val="tx1"/>
                </a:solidFill>
              </a:rPr>
              <a:t>keekstreman</a:t>
            </a:r>
            <a:r>
              <a:rPr lang="en-US" sz="2800" dirty="0">
                <a:solidFill>
                  <a:schemeClr val="tx1"/>
                </a:solidFill>
              </a:rPr>
              <a:t> </a:t>
            </a:r>
            <a:r>
              <a:rPr lang="en-US" sz="2800" dirty="0" err="1">
                <a:solidFill>
                  <a:schemeClr val="tx1"/>
                </a:solidFill>
              </a:rPr>
              <a:t>dalam</a:t>
            </a:r>
            <a:r>
              <a:rPr lang="en-US" sz="2800" dirty="0">
                <a:solidFill>
                  <a:schemeClr val="tx1"/>
                </a:solidFill>
              </a:rPr>
              <a:t> </a:t>
            </a:r>
            <a:r>
              <a:rPr lang="en-US" sz="2800" dirty="0" err="1">
                <a:solidFill>
                  <a:schemeClr val="tx1"/>
                </a:solidFill>
              </a:rPr>
              <a:t>cara</a:t>
            </a:r>
            <a:r>
              <a:rPr lang="en-US" sz="2800" dirty="0">
                <a:solidFill>
                  <a:schemeClr val="tx1"/>
                </a:solidFill>
              </a:rPr>
              <a:t> </a:t>
            </a:r>
            <a:r>
              <a:rPr lang="en-US" sz="2800" dirty="0" err="1">
                <a:solidFill>
                  <a:schemeClr val="tx1"/>
                </a:solidFill>
              </a:rPr>
              <a:t>pandang</a:t>
            </a:r>
            <a:r>
              <a:rPr lang="en-US" sz="2800" dirty="0">
                <a:solidFill>
                  <a:schemeClr val="tx1"/>
                </a:solidFill>
              </a:rPr>
              <a:t>, </a:t>
            </a:r>
            <a:r>
              <a:rPr lang="en-US" sz="2800" dirty="0" err="1">
                <a:solidFill>
                  <a:schemeClr val="tx1"/>
                </a:solidFill>
              </a:rPr>
              <a:t>sikap</a:t>
            </a:r>
            <a:r>
              <a:rPr lang="en-US" sz="2800" dirty="0">
                <a:solidFill>
                  <a:schemeClr val="tx1"/>
                </a:solidFill>
              </a:rPr>
              <a:t>, dan </a:t>
            </a:r>
            <a:r>
              <a:rPr lang="en-US" sz="2800" dirty="0" err="1">
                <a:solidFill>
                  <a:schemeClr val="tx1"/>
                </a:solidFill>
              </a:rPr>
              <a:t>praktik</a:t>
            </a:r>
            <a:r>
              <a:rPr lang="en-US" sz="2800" dirty="0">
                <a:solidFill>
                  <a:schemeClr val="tx1"/>
                </a:solidFill>
              </a:rPr>
              <a:t> </a:t>
            </a:r>
            <a:r>
              <a:rPr lang="en-US" sz="2800" dirty="0" err="1">
                <a:solidFill>
                  <a:schemeClr val="tx1"/>
                </a:solidFill>
              </a:rPr>
              <a:t>beragama</a:t>
            </a:r>
            <a:r>
              <a:rPr lang="en-US" sz="2800" dirty="0">
                <a:solidFill>
                  <a:schemeClr val="tx1"/>
                </a:solidFill>
              </a:rPr>
              <a:t>. </a:t>
            </a:r>
            <a:r>
              <a:rPr lang="en-US" sz="2800" dirty="0" err="1">
                <a:solidFill>
                  <a:schemeClr val="tx1"/>
                </a:solidFill>
              </a:rPr>
              <a:t>Dalam</a:t>
            </a:r>
            <a:r>
              <a:rPr lang="en-US" sz="2800" dirty="0">
                <a:solidFill>
                  <a:schemeClr val="tx1"/>
                </a:solidFill>
              </a:rPr>
              <a:t> Islam </a:t>
            </a:r>
            <a:r>
              <a:rPr lang="en-US" sz="2800" dirty="0" err="1">
                <a:solidFill>
                  <a:schemeClr val="tx1"/>
                </a:solidFill>
              </a:rPr>
              <a:t>I’tidal</a:t>
            </a:r>
            <a:r>
              <a:rPr lang="en-US" sz="2800" dirty="0">
                <a:solidFill>
                  <a:schemeClr val="tx1"/>
                </a:solidFill>
              </a:rPr>
              <a:t> (</a:t>
            </a:r>
            <a:r>
              <a:rPr lang="en-US" sz="2800" dirty="0" err="1">
                <a:solidFill>
                  <a:schemeClr val="tx1"/>
                </a:solidFill>
              </a:rPr>
              <a:t>adil</a:t>
            </a:r>
            <a:r>
              <a:rPr lang="en-US" sz="2800" dirty="0">
                <a:solidFill>
                  <a:schemeClr val="tx1"/>
                </a:solidFill>
              </a:rPr>
              <a:t>) dan </a:t>
            </a:r>
            <a:r>
              <a:rPr lang="en-US" sz="2800" dirty="0" err="1">
                <a:solidFill>
                  <a:schemeClr val="tx1"/>
                </a:solidFill>
              </a:rPr>
              <a:t>Tawazun</a:t>
            </a:r>
            <a:r>
              <a:rPr lang="en-US" sz="2800" dirty="0">
                <a:solidFill>
                  <a:schemeClr val="tx1"/>
                </a:solidFill>
              </a:rPr>
              <a:t> (</a:t>
            </a:r>
            <a:r>
              <a:rPr lang="en-US" sz="2800" dirty="0" err="1">
                <a:solidFill>
                  <a:schemeClr val="tx1"/>
                </a:solidFill>
              </a:rPr>
              <a:t>berimbang</a:t>
            </a:r>
            <a:r>
              <a:rPr lang="en-US" sz="2800" dirty="0">
                <a:solidFill>
                  <a:schemeClr val="tx1"/>
                </a:solidFill>
              </a:rPr>
              <a:t>). </a:t>
            </a:r>
            <a:r>
              <a:rPr lang="en-US" sz="2800" dirty="0" err="1">
                <a:solidFill>
                  <a:schemeClr val="tx1"/>
                </a:solidFill>
              </a:rPr>
              <a:t>Ini</a:t>
            </a:r>
            <a:r>
              <a:rPr lang="en-US" sz="2800" dirty="0">
                <a:solidFill>
                  <a:schemeClr val="tx1"/>
                </a:solidFill>
              </a:rPr>
              <a:t> yang </a:t>
            </a:r>
            <a:r>
              <a:rPr lang="en-US" sz="2800" dirty="0" err="1"/>
              <a:t>dimaksud</a:t>
            </a:r>
            <a:r>
              <a:rPr lang="en-US" sz="2800" dirty="0">
                <a:solidFill>
                  <a:schemeClr val="tx1"/>
                </a:solidFill>
              </a:rPr>
              <a:t> </a:t>
            </a:r>
            <a:r>
              <a:rPr lang="en-US" sz="2800" dirty="0" err="1">
                <a:solidFill>
                  <a:schemeClr val="tx1"/>
                </a:solidFill>
              </a:rPr>
              <a:t>dengan</a:t>
            </a:r>
            <a:r>
              <a:rPr lang="en-US" sz="2800" dirty="0">
                <a:solidFill>
                  <a:schemeClr val="tx1"/>
                </a:solidFill>
              </a:rPr>
              <a:t> </a:t>
            </a:r>
            <a:r>
              <a:rPr lang="en-US" sz="2800" dirty="0" err="1">
                <a:solidFill>
                  <a:schemeClr val="tx1"/>
                </a:solidFill>
              </a:rPr>
              <a:t>prinsip</a:t>
            </a:r>
            <a:r>
              <a:rPr lang="en-US" sz="2800" dirty="0">
                <a:solidFill>
                  <a:schemeClr val="tx1"/>
                </a:solidFill>
              </a:rPr>
              <a:t> </a:t>
            </a:r>
            <a:r>
              <a:rPr lang="en-US" sz="2800" dirty="0" err="1">
                <a:solidFill>
                  <a:schemeClr val="tx1"/>
                </a:solidFill>
              </a:rPr>
              <a:t>moderasi</a:t>
            </a:r>
            <a:endParaRPr lang="en-ID" sz="2800" dirty="0">
              <a:solidFill>
                <a:schemeClr val="tx1"/>
              </a:solidFill>
            </a:endParaRPr>
          </a:p>
        </p:txBody>
      </p:sp>
    </p:spTree>
    <p:extLst>
      <p:ext uri="{BB962C8B-B14F-4D97-AF65-F5344CB8AC3E}">
        <p14:creationId xmlns:p14="http://schemas.microsoft.com/office/powerpoint/2010/main" val="1981432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B5FFFFD1-911F-4E2C-910E-699941D1CB35}"/>
              </a:ext>
            </a:extLst>
          </p:cNvPr>
          <p:cNvSpPr>
            <a:spLocks noGrp="1"/>
          </p:cNvSpPr>
          <p:nvPr>
            <p:ph type="subTitle" idx="1"/>
          </p:nvPr>
        </p:nvSpPr>
        <p:spPr>
          <a:xfrm>
            <a:off x="1371600" y="1628800"/>
            <a:ext cx="6656784" cy="4010000"/>
          </a:xfrm>
        </p:spPr>
        <p:txBody>
          <a:bodyPr>
            <a:normAutofit fontScale="92500"/>
          </a:bodyPr>
          <a:lstStyle/>
          <a:p>
            <a:pPr algn="just"/>
            <a:r>
              <a:rPr lang="en-US" sz="3600" dirty="0" err="1">
                <a:solidFill>
                  <a:schemeClr val="tx1"/>
                </a:solidFill>
              </a:rPr>
              <a:t>Moderasi</a:t>
            </a:r>
            <a:r>
              <a:rPr lang="en-US" sz="3600" dirty="0">
                <a:solidFill>
                  <a:schemeClr val="tx1"/>
                </a:solidFill>
              </a:rPr>
              <a:t> </a:t>
            </a:r>
            <a:r>
              <a:rPr lang="en-US" sz="3600" dirty="0" err="1">
                <a:solidFill>
                  <a:schemeClr val="tx1"/>
                </a:solidFill>
              </a:rPr>
              <a:t>beragama</a:t>
            </a:r>
            <a:r>
              <a:rPr lang="en-US" sz="3600" dirty="0">
                <a:solidFill>
                  <a:schemeClr val="tx1"/>
                </a:solidFill>
              </a:rPr>
              <a:t> </a:t>
            </a:r>
            <a:r>
              <a:rPr lang="en-US" sz="3600" dirty="0" err="1">
                <a:solidFill>
                  <a:schemeClr val="tx1"/>
                </a:solidFill>
              </a:rPr>
              <a:t>sebuah</a:t>
            </a:r>
            <a:r>
              <a:rPr lang="en-US" sz="3600" dirty="0">
                <a:solidFill>
                  <a:schemeClr val="tx1"/>
                </a:solidFill>
              </a:rPr>
              <a:t> </a:t>
            </a:r>
            <a:r>
              <a:rPr lang="en-US" sz="3600" dirty="0" err="1">
                <a:solidFill>
                  <a:schemeClr val="tx1"/>
                </a:solidFill>
              </a:rPr>
              <a:t>cara</a:t>
            </a:r>
            <a:r>
              <a:rPr lang="en-US" sz="3600" dirty="0">
                <a:solidFill>
                  <a:schemeClr val="tx1"/>
                </a:solidFill>
              </a:rPr>
              <a:t> </a:t>
            </a:r>
            <a:r>
              <a:rPr lang="en-US" sz="3600" dirty="0" err="1">
                <a:solidFill>
                  <a:schemeClr val="tx1"/>
                </a:solidFill>
              </a:rPr>
              <a:t>pandang</a:t>
            </a:r>
            <a:r>
              <a:rPr lang="en-US" sz="3600" dirty="0">
                <a:solidFill>
                  <a:schemeClr val="tx1"/>
                </a:solidFill>
              </a:rPr>
              <a:t> </a:t>
            </a:r>
            <a:r>
              <a:rPr lang="en-US" sz="3600" dirty="0" err="1">
                <a:solidFill>
                  <a:schemeClr val="tx1"/>
                </a:solidFill>
              </a:rPr>
              <a:t>terkait</a:t>
            </a:r>
            <a:r>
              <a:rPr lang="en-US" sz="3600" dirty="0">
                <a:solidFill>
                  <a:schemeClr val="tx1"/>
                </a:solidFill>
              </a:rPr>
              <a:t> proses </a:t>
            </a:r>
            <a:r>
              <a:rPr lang="en-US" sz="3600" dirty="0" err="1">
                <a:solidFill>
                  <a:schemeClr val="tx1"/>
                </a:solidFill>
              </a:rPr>
              <a:t>memahami</a:t>
            </a:r>
            <a:r>
              <a:rPr lang="en-US" sz="3600" dirty="0">
                <a:solidFill>
                  <a:schemeClr val="tx1"/>
                </a:solidFill>
              </a:rPr>
              <a:t> dan </a:t>
            </a:r>
            <a:r>
              <a:rPr lang="en-US" sz="3600" dirty="0" err="1">
                <a:solidFill>
                  <a:schemeClr val="tx1"/>
                </a:solidFill>
              </a:rPr>
              <a:t>mengamalkan</a:t>
            </a:r>
            <a:r>
              <a:rPr lang="en-US" sz="3600" dirty="0">
                <a:solidFill>
                  <a:schemeClr val="tx1"/>
                </a:solidFill>
              </a:rPr>
              <a:t> </a:t>
            </a:r>
            <a:r>
              <a:rPr lang="en-US" sz="3600" dirty="0" err="1">
                <a:solidFill>
                  <a:schemeClr val="tx1"/>
                </a:solidFill>
              </a:rPr>
              <a:t>ajaran</a:t>
            </a:r>
            <a:r>
              <a:rPr lang="en-US" sz="3600" dirty="0">
                <a:solidFill>
                  <a:schemeClr val="tx1"/>
                </a:solidFill>
              </a:rPr>
              <a:t> agama agar </a:t>
            </a:r>
            <a:r>
              <a:rPr lang="en-US" sz="3600" dirty="0" err="1">
                <a:solidFill>
                  <a:schemeClr val="tx1"/>
                </a:solidFill>
              </a:rPr>
              <a:t>dalam</a:t>
            </a:r>
            <a:r>
              <a:rPr lang="en-US" sz="3600" dirty="0">
                <a:solidFill>
                  <a:schemeClr val="tx1"/>
                </a:solidFill>
              </a:rPr>
              <a:t> </a:t>
            </a:r>
            <a:r>
              <a:rPr lang="en-US" sz="3600" dirty="0" err="1">
                <a:solidFill>
                  <a:schemeClr val="tx1"/>
                </a:solidFill>
              </a:rPr>
              <a:t>melaksanakannya</a:t>
            </a:r>
            <a:r>
              <a:rPr lang="en-US" sz="3600" dirty="0">
                <a:solidFill>
                  <a:schemeClr val="tx1"/>
                </a:solidFill>
              </a:rPr>
              <a:t> </a:t>
            </a:r>
            <a:r>
              <a:rPr lang="en-US" sz="3600" dirty="0" err="1">
                <a:solidFill>
                  <a:schemeClr val="tx1"/>
                </a:solidFill>
              </a:rPr>
              <a:t>selalu</a:t>
            </a:r>
            <a:r>
              <a:rPr lang="en-US" sz="3600" dirty="0">
                <a:solidFill>
                  <a:schemeClr val="tx1"/>
                </a:solidFill>
              </a:rPr>
              <a:t> </a:t>
            </a:r>
            <a:r>
              <a:rPr lang="en-US" sz="3600" dirty="0" err="1">
                <a:solidFill>
                  <a:schemeClr val="tx1"/>
                </a:solidFill>
              </a:rPr>
              <a:t>dalam</a:t>
            </a:r>
            <a:r>
              <a:rPr lang="en-US" sz="3600" dirty="0">
                <a:solidFill>
                  <a:schemeClr val="tx1"/>
                </a:solidFill>
              </a:rPr>
              <a:t> </a:t>
            </a:r>
            <a:r>
              <a:rPr lang="en-US" sz="3600" dirty="0" err="1">
                <a:solidFill>
                  <a:schemeClr val="tx1"/>
                </a:solidFill>
              </a:rPr>
              <a:t>jalur</a:t>
            </a:r>
            <a:r>
              <a:rPr lang="en-US" sz="3600" dirty="0">
                <a:solidFill>
                  <a:schemeClr val="tx1"/>
                </a:solidFill>
              </a:rPr>
              <a:t> </a:t>
            </a:r>
            <a:r>
              <a:rPr lang="en-US" sz="3600" dirty="0" err="1">
                <a:solidFill>
                  <a:schemeClr val="tx1"/>
                </a:solidFill>
              </a:rPr>
              <a:t>moderat</a:t>
            </a:r>
            <a:r>
              <a:rPr lang="en-US" sz="3600" dirty="0">
                <a:solidFill>
                  <a:schemeClr val="tx1"/>
                </a:solidFill>
              </a:rPr>
              <a:t> ; </a:t>
            </a:r>
            <a:r>
              <a:rPr lang="en-US" sz="3600" dirty="0" err="1">
                <a:solidFill>
                  <a:schemeClr val="tx1"/>
                </a:solidFill>
              </a:rPr>
              <a:t>tidak</a:t>
            </a:r>
            <a:r>
              <a:rPr lang="en-US" sz="3600" dirty="0">
                <a:solidFill>
                  <a:schemeClr val="tx1"/>
                </a:solidFill>
              </a:rPr>
              <a:t> </a:t>
            </a:r>
            <a:r>
              <a:rPr lang="en-US" sz="3600" dirty="0" err="1">
                <a:solidFill>
                  <a:schemeClr val="tx1"/>
                </a:solidFill>
              </a:rPr>
              <a:t>berlebih-lebihan</a:t>
            </a:r>
            <a:r>
              <a:rPr lang="en-US" sz="3600" dirty="0">
                <a:solidFill>
                  <a:schemeClr val="tx1"/>
                </a:solidFill>
              </a:rPr>
              <a:t> </a:t>
            </a:r>
            <a:r>
              <a:rPr lang="en-US" sz="3600" dirty="0" err="1">
                <a:solidFill>
                  <a:schemeClr val="tx1"/>
                </a:solidFill>
              </a:rPr>
              <a:t>atau</a:t>
            </a:r>
            <a:r>
              <a:rPr lang="en-US" sz="3600" dirty="0">
                <a:solidFill>
                  <a:schemeClr val="tx1"/>
                </a:solidFill>
              </a:rPr>
              <a:t> </a:t>
            </a:r>
            <a:r>
              <a:rPr lang="en-US" sz="3600" dirty="0" err="1">
                <a:solidFill>
                  <a:schemeClr val="tx1"/>
                </a:solidFill>
              </a:rPr>
              <a:t>ekstrem</a:t>
            </a:r>
            <a:endParaRPr lang="en-ID" sz="3600" dirty="0">
              <a:solidFill>
                <a:schemeClr val="tx1"/>
              </a:solidFill>
            </a:endParaRPr>
          </a:p>
        </p:txBody>
      </p:sp>
    </p:spTree>
    <p:extLst>
      <p:ext uri="{BB962C8B-B14F-4D97-AF65-F5344CB8AC3E}">
        <p14:creationId xmlns:p14="http://schemas.microsoft.com/office/powerpoint/2010/main" val="302861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742506-8015-4810-99F4-8757FB79C83C}"/>
              </a:ext>
            </a:extLst>
          </p:cNvPr>
          <p:cNvSpPr>
            <a:spLocks noGrp="1"/>
          </p:cNvSpPr>
          <p:nvPr>
            <p:ph type="ctrTitle"/>
          </p:nvPr>
        </p:nvSpPr>
        <p:spPr>
          <a:xfrm>
            <a:off x="914400" y="908720"/>
            <a:ext cx="7315200" cy="977523"/>
          </a:xfrm>
        </p:spPr>
        <p:txBody>
          <a:bodyPr>
            <a:normAutofit/>
          </a:bodyPr>
          <a:lstStyle/>
          <a:p>
            <a:r>
              <a:rPr lang="en-US" sz="4800" b="1" dirty="0"/>
              <a:t>SERUAN MODERAT</a:t>
            </a:r>
            <a:endParaRPr lang="en-ID" sz="4800" b="1" dirty="0"/>
          </a:p>
        </p:txBody>
      </p:sp>
      <p:sp>
        <p:nvSpPr>
          <p:cNvPr id="3" name="Subtitle 2">
            <a:extLst>
              <a:ext uri="{FF2B5EF4-FFF2-40B4-BE49-F238E27FC236}">
                <a16:creationId xmlns:a16="http://schemas.microsoft.com/office/drawing/2014/main" xmlns="" id="{460CC69B-56BA-4EB3-8772-E223489C0B33}"/>
              </a:ext>
            </a:extLst>
          </p:cNvPr>
          <p:cNvSpPr>
            <a:spLocks noGrp="1"/>
          </p:cNvSpPr>
          <p:nvPr>
            <p:ph type="subTitle" idx="1"/>
          </p:nvPr>
        </p:nvSpPr>
        <p:spPr>
          <a:xfrm>
            <a:off x="914400" y="2276872"/>
            <a:ext cx="7315200" cy="3672408"/>
          </a:xfrm>
        </p:spPr>
        <p:txBody>
          <a:bodyPr>
            <a:normAutofit/>
          </a:bodyPr>
          <a:lstStyle/>
          <a:p>
            <a:pPr marL="342900" lvl="0" indent="-342900" algn="just" rtl="0">
              <a:lnSpc>
                <a:spcPct val="107000"/>
              </a:lnSpc>
              <a:spcAft>
                <a:spcPts val="600"/>
              </a:spcAft>
              <a:buFont typeface="+mj-lt"/>
              <a:buAutoNum type="alphaLcPeriod"/>
            </a:pPr>
            <a:r>
              <a:rPr lang="id-ID" sz="2200" b="1" dirty="0">
                <a:solidFill>
                  <a:srgbClr val="000000"/>
                </a:solidFill>
                <a:effectLst/>
                <a:latin typeface="Calibri" panose="020F0502020204030204" pitchFamily="34" charset="0"/>
                <a:ea typeface="Calibri" panose="020F0502020204030204" pitchFamily="34" charset="0"/>
              </a:rPr>
              <a:t>Seruan </a:t>
            </a:r>
            <a:r>
              <a:rPr lang="en-US" sz="2200" b="1" dirty="0">
                <a:solidFill>
                  <a:srgbClr val="000000"/>
                </a:solidFill>
                <a:effectLst/>
                <a:latin typeface="Calibri" panose="020F0502020204030204" pitchFamily="34" charset="0"/>
                <a:ea typeface="Calibri" panose="020F0502020204030204" pitchFamily="34" charset="0"/>
              </a:rPr>
              <a:t>U</a:t>
            </a:r>
            <a:r>
              <a:rPr lang="id-ID" sz="2200" b="1" dirty="0">
                <a:solidFill>
                  <a:srgbClr val="000000"/>
                </a:solidFill>
                <a:effectLst/>
                <a:latin typeface="Calibri" panose="020F0502020204030204" pitchFamily="34" charset="0"/>
                <a:ea typeface="Calibri" panose="020F0502020204030204" pitchFamily="34" charset="0"/>
              </a:rPr>
              <a:t>ntuk </a:t>
            </a:r>
            <a:r>
              <a:rPr lang="en-US" sz="2200" b="1" dirty="0">
                <a:solidFill>
                  <a:srgbClr val="000000"/>
                </a:solidFill>
                <a:latin typeface="Calibri" panose="020F0502020204030204" pitchFamily="34" charset="0"/>
                <a:ea typeface="Calibri" panose="020F0502020204030204" pitchFamily="34" charset="0"/>
              </a:rPr>
              <a:t>B</a:t>
            </a:r>
            <a:r>
              <a:rPr lang="id-ID" sz="2200" b="1" dirty="0">
                <a:solidFill>
                  <a:srgbClr val="000000"/>
                </a:solidFill>
                <a:effectLst/>
                <a:latin typeface="Calibri" panose="020F0502020204030204" pitchFamily="34" charset="0"/>
                <a:ea typeface="Calibri" panose="020F0502020204030204" pitchFamily="34" charset="0"/>
              </a:rPr>
              <a:t>ersikap </a:t>
            </a:r>
            <a:r>
              <a:rPr lang="en-US" sz="2200" b="1" dirty="0">
                <a:solidFill>
                  <a:srgbClr val="000000"/>
                </a:solidFill>
                <a:latin typeface="Calibri" panose="020F0502020204030204" pitchFamily="34" charset="0"/>
                <a:ea typeface="Calibri" panose="020F0502020204030204" pitchFamily="34" charset="0"/>
              </a:rPr>
              <a:t>M</a:t>
            </a:r>
            <a:r>
              <a:rPr lang="id-ID" sz="2200" b="1" dirty="0">
                <a:solidFill>
                  <a:srgbClr val="000000"/>
                </a:solidFill>
                <a:effectLst/>
                <a:latin typeface="Calibri" panose="020F0502020204030204" pitchFamily="34" charset="0"/>
                <a:ea typeface="Calibri" panose="020F0502020204030204" pitchFamily="34" charset="0"/>
              </a:rPr>
              <a:t>oderat </a:t>
            </a:r>
            <a:r>
              <a:rPr lang="en-US" sz="2200" b="1" dirty="0">
                <a:solidFill>
                  <a:srgbClr val="000000"/>
                </a:solidFill>
                <a:effectLst/>
                <a:latin typeface="Calibri" panose="020F0502020204030204" pitchFamily="34" charset="0"/>
                <a:ea typeface="Calibri" panose="020F0502020204030204" pitchFamily="34" charset="0"/>
              </a:rPr>
              <a:t>D</a:t>
            </a:r>
            <a:r>
              <a:rPr lang="id-ID" sz="2200" b="1" dirty="0">
                <a:solidFill>
                  <a:srgbClr val="000000"/>
                </a:solidFill>
                <a:effectLst/>
                <a:latin typeface="Calibri" panose="020F0502020204030204" pitchFamily="34" charset="0"/>
                <a:ea typeface="Calibri" panose="020F0502020204030204" pitchFamily="34" charset="0"/>
              </a:rPr>
              <a:t>an </a:t>
            </a:r>
            <a:r>
              <a:rPr lang="en-US" sz="2200" b="1" dirty="0">
                <a:solidFill>
                  <a:srgbClr val="000000"/>
                </a:solidFill>
                <a:effectLst/>
                <a:latin typeface="Calibri" panose="020F0502020204030204" pitchFamily="34" charset="0"/>
                <a:ea typeface="Calibri" panose="020F0502020204030204" pitchFamily="34" charset="0"/>
              </a:rPr>
              <a:t>A</a:t>
            </a:r>
            <a:r>
              <a:rPr lang="id-ID" sz="2200" b="1" dirty="0">
                <a:solidFill>
                  <a:srgbClr val="000000"/>
                </a:solidFill>
                <a:effectLst/>
                <a:latin typeface="Calibri" panose="020F0502020204030204" pitchFamily="34" charset="0"/>
                <a:ea typeface="Calibri" panose="020F0502020204030204" pitchFamily="34" charset="0"/>
              </a:rPr>
              <a:t>dil</a:t>
            </a:r>
            <a:endParaRPr lang="en-ID" sz="2200" b="1" dirty="0">
              <a:solidFill>
                <a:srgbClr val="000000"/>
              </a:solidFill>
              <a:latin typeface="Calibri" panose="020F0502020204030204" pitchFamily="34" charset="0"/>
              <a:ea typeface="Calibri" panose="020F0502020204030204" pitchFamily="34" charset="0"/>
            </a:endParaRPr>
          </a:p>
          <a:p>
            <a:pPr lvl="0" algn="just" rtl="0">
              <a:lnSpc>
                <a:spcPct val="107000"/>
              </a:lnSpc>
              <a:spcAft>
                <a:spcPts val="600"/>
              </a:spcAft>
            </a:pPr>
            <a:endParaRPr lang="en-ID" sz="1800" dirty="0">
              <a:effectLst/>
              <a:latin typeface="Calibri" panose="020F0502020204030204" pitchFamily="34" charset="0"/>
              <a:ea typeface="Calibri" panose="020F0502020204030204" pitchFamily="34" charset="0"/>
            </a:endParaRPr>
          </a:p>
          <a:p>
            <a:pPr indent="457200" algn="r">
              <a:lnSpc>
                <a:spcPct val="107000"/>
              </a:lnSpc>
              <a:spcAft>
                <a:spcPts val="600"/>
              </a:spcAft>
            </a:pPr>
            <a:r>
              <a:rPr lang="ar-SA" sz="3200" dirty="0">
                <a:effectLst/>
                <a:latin typeface="Calibri" panose="020F0502020204030204" pitchFamily="34" charset="0"/>
                <a:ea typeface="Arabic Typesetting" panose="03020402040406030203" pitchFamily="66" charset="-78"/>
                <a:cs typeface="Arabic Typesetting" panose="03020402040406030203" pitchFamily="66" charset="-78"/>
              </a:rPr>
              <a:t>وَكَذَٰلِكَ جَعَلْنَاكُمْ أُمَّةً وَسَطًا لِتَكُونُوا شُهَدَاءَ عَلَى النَّاسِ وَيَكُونَ الرَّسُولُ عَلَيْكُمْ شَهِيدًا</a:t>
            </a:r>
            <a:endParaRPr lang="en-ID" sz="3200" dirty="0">
              <a:effectLst/>
              <a:latin typeface="Calibri" panose="020F0502020204030204" pitchFamily="34" charset="0"/>
              <a:ea typeface="Calibri" panose="020F0502020204030204" pitchFamily="34" charset="0"/>
            </a:endParaRPr>
          </a:p>
          <a:p>
            <a:pPr marL="270510" algn="just">
              <a:lnSpc>
                <a:spcPct val="107000"/>
              </a:lnSpc>
              <a:spcAft>
                <a:spcPts val="600"/>
              </a:spcAft>
            </a:pPr>
            <a:r>
              <a:rPr lang="id-ID" i="1" dirty="0">
                <a:effectLst/>
                <a:latin typeface="Calibri" panose="020F0502020204030204" pitchFamily="34" charset="0"/>
                <a:ea typeface="Calibri" panose="020F0502020204030204" pitchFamily="34" charset="0"/>
              </a:rPr>
              <a:t>“Dan demikian (pula) Kami telah menjadikan kamu (umat Islam), umat yang adil (terbaik) dan pilihan agar kamu menjadi saksi atas (perbuatan) manusia dan agar Rasul (Muhammad) menjadi saksi atas (perbuatan) kamu”</a:t>
            </a:r>
            <a:r>
              <a:rPr lang="id-ID" dirty="0">
                <a:effectLst/>
                <a:latin typeface="Calibri" panose="020F0502020204030204" pitchFamily="34" charset="0"/>
                <a:ea typeface="Calibri" panose="020F0502020204030204" pitchFamily="34" charset="0"/>
              </a:rPr>
              <a:t>. [QS. Al-Baqarah/2:143]</a:t>
            </a:r>
            <a:endParaRPr lang="en-ID" dirty="0">
              <a:effectLst/>
              <a:latin typeface="Calibri" panose="020F0502020204030204" pitchFamily="34" charset="0"/>
              <a:ea typeface="Calibri" panose="020F0502020204030204" pitchFamily="34" charset="0"/>
            </a:endParaRPr>
          </a:p>
          <a:p>
            <a:endParaRPr lang="en-ID" dirty="0"/>
          </a:p>
        </p:txBody>
      </p:sp>
    </p:spTree>
    <p:extLst>
      <p:ext uri="{BB962C8B-B14F-4D97-AF65-F5344CB8AC3E}">
        <p14:creationId xmlns:p14="http://schemas.microsoft.com/office/powerpoint/2010/main" val="1203758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19BF956E-DB69-4218-A8D3-D4ED1C78DBE1}"/>
              </a:ext>
            </a:extLst>
          </p:cNvPr>
          <p:cNvSpPr>
            <a:spLocks noGrp="1"/>
          </p:cNvSpPr>
          <p:nvPr>
            <p:ph type="subTitle" idx="1"/>
          </p:nvPr>
        </p:nvSpPr>
        <p:spPr>
          <a:xfrm>
            <a:off x="914400" y="1052736"/>
            <a:ext cx="7315200" cy="4680520"/>
          </a:xfrm>
        </p:spPr>
        <p:txBody>
          <a:bodyPr>
            <a:normAutofit lnSpcReduction="10000"/>
          </a:bodyPr>
          <a:lstStyle/>
          <a:p>
            <a:pPr marL="270510" indent="-457200" algn="just">
              <a:lnSpc>
                <a:spcPct val="107000"/>
              </a:lnSpc>
              <a:spcAft>
                <a:spcPts val="600"/>
              </a:spcAft>
            </a:pPr>
            <a:r>
              <a:rPr lang="en-US" sz="1800" dirty="0">
                <a:solidFill>
                  <a:srgbClr val="000000"/>
                </a:solidFill>
                <a:latin typeface="Calibri" panose="020F0502020204030204" pitchFamily="34" charset="0"/>
                <a:ea typeface="Calibri" panose="020F0502020204030204" pitchFamily="34" charset="0"/>
              </a:rPr>
              <a:t>    </a:t>
            </a:r>
            <a:r>
              <a:rPr lang="en-US" sz="2000" dirty="0">
                <a:solidFill>
                  <a:srgbClr val="000000"/>
                </a:solidFill>
                <a:latin typeface="Calibri" panose="020F0502020204030204" pitchFamily="34" charset="0"/>
                <a:ea typeface="Calibri" panose="020F0502020204030204" pitchFamily="34" charset="0"/>
              </a:rPr>
              <a:t> K</a:t>
            </a:r>
            <a:r>
              <a:rPr lang="id-ID" sz="2000" dirty="0">
                <a:solidFill>
                  <a:srgbClr val="000000"/>
                </a:solidFill>
                <a:effectLst/>
                <a:latin typeface="Calibri" panose="020F0502020204030204" pitchFamily="34" charset="0"/>
                <a:ea typeface="Calibri" panose="020F0502020204030204" pitchFamily="34" charset="0"/>
              </a:rPr>
              <a:t>alimat </a:t>
            </a:r>
            <a:r>
              <a:rPr lang="id-ID" sz="2000" i="1" dirty="0">
                <a:solidFill>
                  <a:srgbClr val="000000"/>
                </a:solidFill>
                <a:effectLst/>
                <a:latin typeface="Calibri" panose="020F0502020204030204" pitchFamily="34" charset="0"/>
                <a:ea typeface="Calibri" panose="020F0502020204030204" pitchFamily="34" charset="0"/>
              </a:rPr>
              <a:t>“ummatan wasathan” </a:t>
            </a:r>
            <a:r>
              <a:rPr lang="id-ID" sz="2000" dirty="0">
                <a:solidFill>
                  <a:srgbClr val="000000"/>
                </a:solidFill>
                <a:effectLst/>
                <a:latin typeface="Calibri" panose="020F0502020204030204" pitchFamily="34" charset="0"/>
                <a:ea typeface="Calibri" panose="020F0502020204030204" pitchFamily="34" charset="0"/>
              </a:rPr>
              <a:t>(umat yang moderat dan adil) tampak jelas</a:t>
            </a:r>
            <a:r>
              <a:rPr lang="en-US" sz="2000" dirty="0">
                <a:solidFill>
                  <a:srgbClr val="000000"/>
                </a:solidFill>
                <a:effectLst/>
                <a:latin typeface="Calibri" panose="020F0502020204030204" pitchFamily="34" charset="0"/>
                <a:ea typeface="Calibri" panose="020F0502020204030204" pitchFamily="34" charset="0"/>
              </a:rPr>
              <a:t> </a:t>
            </a:r>
            <a:r>
              <a:rPr lang="id-ID" sz="2000" dirty="0">
                <a:solidFill>
                  <a:srgbClr val="000000"/>
                </a:solidFill>
                <a:effectLst/>
                <a:latin typeface="Calibri" panose="020F0502020204030204" pitchFamily="34" charset="0"/>
                <a:ea typeface="Calibri" panose="020F0502020204030204" pitchFamily="34" charset="0"/>
              </a:rPr>
              <a:t>bahwa umat Islam dilarang melampaui batasan yang telah ditetapkan syariat, baik dalam keyakinan maupun amalan. Sikap melampaui batas tidak akan membuahkan hasil yang baik dalam semua urusan, apalagi dalam urusan agama. Bahkan syariat melarang sikap ini dalam beberapa ayat al-Qur`ân, diantaranya firman Allâh Subhanahu wa Ta’ala :</a:t>
            </a:r>
            <a:endParaRPr lang="en-ID" sz="2000" dirty="0">
              <a:effectLst/>
              <a:latin typeface="Calibri" panose="020F0502020204030204" pitchFamily="34" charset="0"/>
              <a:ea typeface="Calibri" panose="020F0502020204030204" pitchFamily="34" charset="0"/>
            </a:endParaRPr>
          </a:p>
          <a:p>
            <a:pPr algn="r">
              <a:lnSpc>
                <a:spcPct val="107000"/>
              </a:lnSpc>
              <a:spcAft>
                <a:spcPts val="600"/>
              </a:spcAft>
            </a:pPr>
            <a:r>
              <a:rPr lang="ar-SA" sz="3200" dirty="0">
                <a:effectLst/>
                <a:latin typeface="Calibri" panose="020F0502020204030204" pitchFamily="34" charset="0"/>
                <a:ea typeface="Arabic Typesetting" panose="03020402040406030203" pitchFamily="66" charset="-78"/>
                <a:cs typeface="Arabic Typesetting" panose="03020402040406030203" pitchFamily="66" charset="-78"/>
              </a:rPr>
              <a:t>يَا أَهْلَ الْكِتَابِ لَا تَغْلُوا فِي دِينِكُم</a:t>
            </a:r>
            <a:r>
              <a:rPr lang="id-ID" sz="3200" dirty="0">
                <a:effectLst/>
                <a:latin typeface="Arabic Typesetting" panose="03020402040406030203" pitchFamily="66" charset="-78"/>
                <a:ea typeface="Arabic Typesetting" panose="03020402040406030203" pitchFamily="66" charset="-78"/>
              </a:rPr>
              <a:t>ْ</a:t>
            </a:r>
            <a:endParaRPr lang="en-ID" sz="3200" dirty="0">
              <a:effectLst/>
              <a:latin typeface="Calibri" panose="020F0502020204030204" pitchFamily="34" charset="0"/>
              <a:ea typeface="Calibri" panose="020F0502020204030204" pitchFamily="34" charset="0"/>
            </a:endParaRPr>
          </a:p>
          <a:p>
            <a:pPr marL="270510" algn="just">
              <a:lnSpc>
                <a:spcPct val="107000"/>
              </a:lnSpc>
              <a:spcAft>
                <a:spcPts val="600"/>
              </a:spcAft>
            </a:pPr>
            <a:endParaRPr lang="en-US" sz="2000" i="1" dirty="0">
              <a:effectLst/>
              <a:latin typeface="Calibri" panose="020F0502020204030204" pitchFamily="34" charset="0"/>
              <a:ea typeface="Calibri" panose="020F0502020204030204" pitchFamily="34" charset="0"/>
            </a:endParaRPr>
          </a:p>
          <a:p>
            <a:pPr marL="270510" algn="just">
              <a:lnSpc>
                <a:spcPct val="107000"/>
              </a:lnSpc>
              <a:spcAft>
                <a:spcPts val="600"/>
              </a:spcAft>
            </a:pPr>
            <a:r>
              <a:rPr lang="id-ID" sz="2000" i="1" dirty="0">
                <a:effectLst/>
                <a:latin typeface="Calibri" panose="020F0502020204030204" pitchFamily="34" charset="0"/>
                <a:ea typeface="Calibri" panose="020F0502020204030204" pitchFamily="34" charset="0"/>
              </a:rPr>
              <a:t>“Wahai ahli Kitab, janganlah kalian bertindak melewati batas (ghuluw) dalam agama kalian” </a:t>
            </a:r>
            <a:r>
              <a:rPr lang="id-ID" sz="2000" dirty="0">
                <a:effectLst/>
                <a:latin typeface="Calibri" panose="020F0502020204030204" pitchFamily="34" charset="0"/>
                <a:ea typeface="Calibri" panose="020F0502020204030204" pitchFamily="34" charset="0"/>
              </a:rPr>
              <a:t>(An-Nisâ’/4: 171)</a:t>
            </a:r>
            <a:endParaRPr lang="en-ID" sz="2000" dirty="0">
              <a:effectLst/>
              <a:latin typeface="Calibri" panose="020F0502020204030204" pitchFamily="34" charset="0"/>
              <a:ea typeface="Calibri" panose="020F0502020204030204" pitchFamily="34" charset="0"/>
            </a:endParaRPr>
          </a:p>
          <a:p>
            <a:pPr marL="270510" algn="just">
              <a:lnSpc>
                <a:spcPct val="107000"/>
              </a:lnSpc>
              <a:spcAft>
                <a:spcPts val="600"/>
              </a:spcAft>
            </a:pPr>
            <a:r>
              <a:rPr lang="id-ID" sz="1800" dirty="0">
                <a:effectLst/>
                <a:latin typeface="Calibri" panose="020F0502020204030204" pitchFamily="34" charset="0"/>
                <a:ea typeface="Calibri" panose="020F0502020204030204" pitchFamily="34" charset="0"/>
              </a:rPr>
              <a:t> </a:t>
            </a:r>
            <a:endParaRPr lang="en-ID"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709862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EBF5EEC9-F69D-4A7A-91CF-BFABACBBE4FF}"/>
              </a:ext>
            </a:extLst>
          </p:cNvPr>
          <p:cNvSpPr>
            <a:spLocks noGrp="1"/>
          </p:cNvSpPr>
          <p:nvPr>
            <p:ph type="subTitle" idx="1"/>
          </p:nvPr>
        </p:nvSpPr>
        <p:spPr>
          <a:xfrm>
            <a:off x="1259632" y="620688"/>
            <a:ext cx="7200800" cy="5616624"/>
          </a:xfrm>
        </p:spPr>
        <p:txBody>
          <a:bodyPr>
            <a:normAutofit fontScale="92500" lnSpcReduction="10000"/>
          </a:bodyPr>
          <a:lstStyle/>
          <a:p>
            <a:pPr marL="270510" algn="just">
              <a:lnSpc>
                <a:spcPct val="107000"/>
              </a:lnSpc>
              <a:spcAft>
                <a:spcPts val="600"/>
              </a:spcAft>
            </a:pPr>
            <a:r>
              <a:rPr lang="id-ID" sz="2400" dirty="0">
                <a:effectLst/>
                <a:latin typeface="Calibri" panose="020F0502020204030204" pitchFamily="34" charset="0"/>
                <a:ea typeface="Calibri" panose="020F0502020204030204" pitchFamily="34" charset="0"/>
              </a:rPr>
              <a:t>Rasûlullâh Shallallahu ‘alaihi wa sallam juga bersabda:</a:t>
            </a:r>
            <a:endParaRPr lang="en-ID" sz="2400" dirty="0">
              <a:effectLst/>
              <a:latin typeface="Calibri" panose="020F0502020204030204" pitchFamily="34" charset="0"/>
              <a:ea typeface="Calibri" panose="020F0502020204030204" pitchFamily="34" charset="0"/>
            </a:endParaRPr>
          </a:p>
          <a:p>
            <a:pPr algn="r">
              <a:lnSpc>
                <a:spcPct val="107000"/>
              </a:lnSpc>
              <a:spcAft>
                <a:spcPts val="600"/>
              </a:spcAft>
            </a:pPr>
            <a:r>
              <a:rPr lang="ar-SA" sz="3500" dirty="0">
                <a:effectLst/>
                <a:latin typeface="Calibri" panose="020F0502020204030204" pitchFamily="34" charset="0"/>
                <a:ea typeface="Arabic Typesetting" panose="03020402040406030203" pitchFamily="66" charset="-78"/>
                <a:cs typeface="Arabic Typesetting" panose="03020402040406030203" pitchFamily="66" charset="-78"/>
              </a:rPr>
              <a:t>إِيَّاكُمْ وَالْغُلُوَّ فِى الدِّيْنِ فَإِنَّمَا أَهْلَكَ مَنْ كَانَ قَبْلَكُمْ بِالْغُلُوِّ فِى الدِّيْن</a:t>
            </a:r>
            <a:r>
              <a:rPr lang="id-ID" sz="3500" dirty="0">
                <a:effectLst/>
                <a:latin typeface="Arabic Typesetting" panose="03020402040406030203" pitchFamily="66" charset="-78"/>
                <a:ea typeface="Arabic Typesetting" panose="03020402040406030203" pitchFamily="66" charset="-78"/>
              </a:rPr>
              <a:t>ِ</a:t>
            </a:r>
            <a:endParaRPr lang="en-US" sz="3500" i="1" dirty="0">
              <a:effectLst/>
              <a:latin typeface="Calibri" panose="020F0502020204030204" pitchFamily="34" charset="0"/>
              <a:ea typeface="Calibri" panose="020F0502020204030204" pitchFamily="34" charset="0"/>
            </a:endParaRPr>
          </a:p>
          <a:p>
            <a:pPr marL="270510" algn="just">
              <a:lnSpc>
                <a:spcPct val="107000"/>
              </a:lnSpc>
              <a:spcAft>
                <a:spcPts val="600"/>
              </a:spcAft>
            </a:pPr>
            <a:r>
              <a:rPr lang="id-ID" sz="2400" i="1" dirty="0">
                <a:effectLst/>
                <a:latin typeface="Calibri" panose="020F0502020204030204" pitchFamily="34" charset="0"/>
                <a:ea typeface="Calibri" panose="020F0502020204030204" pitchFamily="34" charset="0"/>
              </a:rPr>
              <a:t>“Hindarilah oleh kalian tindakan melampaui batas (al-ghuluw) dalam beragama sebab sungguh ghuluw dalam beragama telah menghancurkan orang sebelum kalian”</a:t>
            </a:r>
            <a:r>
              <a:rPr lang="id-ID" sz="2400" dirty="0">
                <a:effectLst/>
                <a:latin typeface="Calibri" panose="020F0502020204030204" pitchFamily="34" charset="0"/>
                <a:ea typeface="Calibri" panose="020F0502020204030204" pitchFamily="34" charset="0"/>
              </a:rPr>
              <a:t>. [HR. An-Nasâ’i dan Ibnu Mâjah].</a:t>
            </a:r>
            <a:endParaRPr lang="en-ID" sz="2400" dirty="0">
              <a:effectLst/>
              <a:latin typeface="Calibri" panose="020F0502020204030204" pitchFamily="34" charset="0"/>
              <a:ea typeface="Calibri" panose="020F0502020204030204" pitchFamily="34" charset="0"/>
            </a:endParaRPr>
          </a:p>
          <a:p>
            <a:pPr algn="just"/>
            <a:r>
              <a:rPr lang="id-ID" sz="2400" dirty="0">
                <a:effectLst/>
                <a:latin typeface="Calibri" panose="020F0502020204030204" pitchFamily="34" charset="0"/>
                <a:ea typeface="Calibri" panose="020F0502020204030204" pitchFamily="34" charset="0"/>
              </a:rPr>
              <a:t>Diantara bentuk sikap melampaui batas adalah bersikap radikal dengan segala bentuknya yang menyelisihi syariat. Dalam bahasa Arab kata (</a:t>
            </a:r>
            <a:r>
              <a:rPr lang="ar-SA" sz="2400" dirty="0">
                <a:effectLst/>
                <a:ea typeface="Calibri" panose="020F0502020204030204" pitchFamily="34" charset="0"/>
                <a:cs typeface="Calibri" panose="020F0502020204030204" pitchFamily="34" charset="0"/>
              </a:rPr>
              <a:t>الْغُلُو</a:t>
            </a:r>
            <a:r>
              <a:rPr lang="id-ID" sz="2400" dirty="0">
                <a:effectLst/>
                <a:latin typeface="Calibri" panose="020F0502020204030204" pitchFamily="34" charset="0"/>
                <a:ea typeface="Calibri" panose="020F0502020204030204" pitchFamily="34" charset="0"/>
              </a:rPr>
              <a:t>ّ) yang berarti radikal, kekerasan dan kekakuan kembali kepada sebuah kalimat yang bermakna sesuatu yang berlebih-lebihan dan melampaui batas dan ukuran. Sebagaimana yang dikatakan Ibn Fâris rahimahullah dalam kitabnya </a:t>
            </a:r>
            <a:r>
              <a:rPr lang="id-ID" sz="2400" i="1" dirty="0">
                <a:effectLst/>
                <a:latin typeface="Calibri" panose="020F0502020204030204" pitchFamily="34" charset="0"/>
                <a:ea typeface="Calibri" panose="020F0502020204030204" pitchFamily="34" charset="0"/>
              </a:rPr>
              <a:t>Mu’jam maqâyis Lughah</a:t>
            </a:r>
            <a:r>
              <a:rPr lang="id-ID" sz="2400" dirty="0">
                <a:effectLst/>
                <a:latin typeface="Calibri" panose="020F0502020204030204" pitchFamily="34" charset="0"/>
                <a:ea typeface="Calibri" panose="020F0502020204030204" pitchFamily="34" charset="0"/>
              </a:rPr>
              <a:t>, juga disebutkan oleh Ibn Manzhûr rahimahullah dalam kitab </a:t>
            </a:r>
            <a:r>
              <a:rPr lang="id-ID" sz="2400" i="1" dirty="0">
                <a:effectLst/>
                <a:latin typeface="Calibri" panose="020F0502020204030204" pitchFamily="34" charset="0"/>
                <a:ea typeface="Calibri" panose="020F0502020204030204" pitchFamily="34" charset="0"/>
              </a:rPr>
              <a:t>Lisânul Arab</a:t>
            </a:r>
            <a:r>
              <a:rPr lang="id-ID" sz="2400" dirty="0">
                <a:effectLst/>
                <a:latin typeface="Calibri" panose="020F0502020204030204" pitchFamily="34" charset="0"/>
                <a:ea typeface="Calibri" panose="020F0502020204030204" pitchFamily="34" charset="0"/>
              </a:rPr>
              <a:t>.</a:t>
            </a:r>
            <a:endParaRPr lang="en-ID" sz="2400" dirty="0"/>
          </a:p>
          <a:p>
            <a:endParaRPr lang="en-ID" dirty="0"/>
          </a:p>
        </p:txBody>
      </p:sp>
    </p:spTree>
    <p:extLst>
      <p:ext uri="{BB962C8B-B14F-4D97-AF65-F5344CB8AC3E}">
        <p14:creationId xmlns:p14="http://schemas.microsoft.com/office/powerpoint/2010/main" val="1247616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C8639B-F601-4964-8262-150B2C58FBF2}"/>
              </a:ext>
            </a:extLst>
          </p:cNvPr>
          <p:cNvSpPr>
            <a:spLocks noGrp="1"/>
          </p:cNvSpPr>
          <p:nvPr>
            <p:ph type="ctrTitle"/>
          </p:nvPr>
        </p:nvSpPr>
        <p:spPr>
          <a:xfrm>
            <a:off x="685800" y="116632"/>
            <a:ext cx="7772400" cy="1470025"/>
          </a:xfrm>
        </p:spPr>
        <p:txBody>
          <a:bodyPr/>
          <a:lstStyle/>
          <a:p>
            <a:r>
              <a:rPr lang="en-US" b="1" dirty="0"/>
              <a:t>RADIKALISME</a:t>
            </a:r>
            <a:endParaRPr lang="en-ID" b="1" dirty="0"/>
          </a:p>
        </p:txBody>
      </p:sp>
      <p:sp>
        <p:nvSpPr>
          <p:cNvPr id="3" name="Subtitle 2">
            <a:extLst>
              <a:ext uri="{FF2B5EF4-FFF2-40B4-BE49-F238E27FC236}">
                <a16:creationId xmlns:a16="http://schemas.microsoft.com/office/drawing/2014/main" xmlns="" id="{323AC1F6-5E46-4288-9B2C-71B16AACD9D2}"/>
              </a:ext>
            </a:extLst>
          </p:cNvPr>
          <p:cNvSpPr>
            <a:spLocks noGrp="1"/>
          </p:cNvSpPr>
          <p:nvPr>
            <p:ph type="subTitle" idx="1"/>
          </p:nvPr>
        </p:nvSpPr>
        <p:spPr>
          <a:xfrm>
            <a:off x="1371600" y="1988840"/>
            <a:ext cx="6656784" cy="4320480"/>
          </a:xfrm>
        </p:spPr>
        <p:txBody>
          <a:bodyPr>
            <a:normAutofit/>
          </a:bodyPr>
          <a:lstStyle/>
          <a:p>
            <a:pPr marL="514350" indent="-514350" algn="just">
              <a:buAutoNum type="arabicPeriod"/>
            </a:pPr>
            <a:r>
              <a:rPr lang="en-US" sz="2400" dirty="0" err="1">
                <a:solidFill>
                  <a:schemeClr val="tx1"/>
                </a:solidFill>
              </a:rPr>
              <a:t>Paham</a:t>
            </a:r>
            <a:r>
              <a:rPr lang="en-US" sz="2400" dirty="0">
                <a:solidFill>
                  <a:schemeClr val="tx1"/>
                </a:solidFill>
              </a:rPr>
              <a:t> </a:t>
            </a:r>
            <a:r>
              <a:rPr lang="en-US" sz="2400" dirty="0" err="1">
                <a:solidFill>
                  <a:schemeClr val="tx1"/>
                </a:solidFill>
              </a:rPr>
              <a:t>atau</a:t>
            </a:r>
            <a:r>
              <a:rPr lang="en-US" sz="2400" dirty="0">
                <a:solidFill>
                  <a:schemeClr val="tx1"/>
                </a:solidFill>
              </a:rPr>
              <a:t> </a:t>
            </a:r>
            <a:r>
              <a:rPr lang="en-US" sz="2400" dirty="0" err="1">
                <a:solidFill>
                  <a:schemeClr val="tx1"/>
                </a:solidFill>
              </a:rPr>
              <a:t>aliran</a:t>
            </a:r>
            <a:r>
              <a:rPr lang="en-US" sz="2400" dirty="0">
                <a:solidFill>
                  <a:schemeClr val="tx1"/>
                </a:solidFill>
              </a:rPr>
              <a:t> yang </a:t>
            </a:r>
            <a:r>
              <a:rPr lang="en-US" sz="2400" dirty="0" err="1">
                <a:solidFill>
                  <a:schemeClr val="tx1"/>
                </a:solidFill>
              </a:rPr>
              <a:t>radikal</a:t>
            </a:r>
            <a:endParaRPr lang="en-ID" sz="2400" dirty="0">
              <a:solidFill>
                <a:schemeClr val="tx1"/>
              </a:solidFill>
            </a:endParaRPr>
          </a:p>
          <a:p>
            <a:pPr marL="514350" indent="-514350" algn="just">
              <a:buAutoNum type="arabicPeriod"/>
            </a:pPr>
            <a:r>
              <a:rPr lang="en-ID" sz="2400" dirty="0" err="1">
                <a:solidFill>
                  <a:schemeClr val="tx1"/>
                </a:solidFill>
              </a:rPr>
              <a:t>Paham</a:t>
            </a:r>
            <a:r>
              <a:rPr lang="en-ID" sz="2400" dirty="0">
                <a:solidFill>
                  <a:schemeClr val="tx1"/>
                </a:solidFill>
              </a:rPr>
              <a:t> </a:t>
            </a:r>
            <a:r>
              <a:rPr lang="en-ID" sz="2400" dirty="0" err="1">
                <a:solidFill>
                  <a:schemeClr val="tx1"/>
                </a:solidFill>
              </a:rPr>
              <a:t>atau</a:t>
            </a:r>
            <a:r>
              <a:rPr lang="en-ID" sz="2400" dirty="0">
                <a:solidFill>
                  <a:schemeClr val="tx1"/>
                </a:solidFill>
              </a:rPr>
              <a:t> </a:t>
            </a:r>
            <a:r>
              <a:rPr lang="en-ID" sz="2400" dirty="0" err="1">
                <a:solidFill>
                  <a:schemeClr val="tx1"/>
                </a:solidFill>
              </a:rPr>
              <a:t>aliran</a:t>
            </a:r>
            <a:r>
              <a:rPr lang="en-ID" sz="2400" dirty="0">
                <a:solidFill>
                  <a:schemeClr val="tx1"/>
                </a:solidFill>
              </a:rPr>
              <a:t> yang </a:t>
            </a:r>
            <a:r>
              <a:rPr lang="en-ID" sz="2400" dirty="0" err="1">
                <a:solidFill>
                  <a:schemeClr val="tx1"/>
                </a:solidFill>
              </a:rPr>
              <a:t>menginginkan</a:t>
            </a:r>
            <a:r>
              <a:rPr lang="en-ID" sz="2400" dirty="0">
                <a:solidFill>
                  <a:schemeClr val="tx1"/>
                </a:solidFill>
              </a:rPr>
              <a:t> </a:t>
            </a:r>
            <a:r>
              <a:rPr lang="en-ID" sz="2400" dirty="0" err="1">
                <a:solidFill>
                  <a:schemeClr val="tx1"/>
                </a:solidFill>
              </a:rPr>
              <a:t>perubahan</a:t>
            </a:r>
            <a:r>
              <a:rPr lang="en-ID" sz="2400" dirty="0">
                <a:solidFill>
                  <a:schemeClr val="tx1"/>
                </a:solidFill>
              </a:rPr>
              <a:t> </a:t>
            </a:r>
            <a:r>
              <a:rPr lang="en-ID" sz="2400" dirty="0" err="1">
                <a:solidFill>
                  <a:schemeClr val="tx1"/>
                </a:solidFill>
              </a:rPr>
              <a:t>atau</a:t>
            </a:r>
            <a:r>
              <a:rPr lang="en-ID" sz="2400" dirty="0">
                <a:solidFill>
                  <a:schemeClr val="tx1"/>
                </a:solidFill>
              </a:rPr>
              <a:t> </a:t>
            </a:r>
            <a:r>
              <a:rPr lang="en-ID" sz="2400" dirty="0" err="1">
                <a:solidFill>
                  <a:schemeClr val="tx1"/>
                </a:solidFill>
              </a:rPr>
              <a:t>pembaharuan</a:t>
            </a:r>
            <a:r>
              <a:rPr lang="en-ID" sz="2400" dirty="0">
                <a:solidFill>
                  <a:schemeClr val="tx1"/>
                </a:solidFill>
              </a:rPr>
              <a:t> </a:t>
            </a:r>
            <a:r>
              <a:rPr lang="en-ID" sz="2400" dirty="0" err="1">
                <a:solidFill>
                  <a:schemeClr val="tx1"/>
                </a:solidFill>
              </a:rPr>
              <a:t>sosial</a:t>
            </a:r>
            <a:r>
              <a:rPr lang="en-ID" sz="2400" dirty="0">
                <a:solidFill>
                  <a:schemeClr val="tx1"/>
                </a:solidFill>
              </a:rPr>
              <a:t> </a:t>
            </a:r>
            <a:r>
              <a:rPr lang="en-ID" sz="2400" dirty="0" err="1">
                <a:solidFill>
                  <a:schemeClr val="tx1"/>
                </a:solidFill>
              </a:rPr>
              <a:t>dengan</a:t>
            </a:r>
            <a:r>
              <a:rPr lang="en-ID" sz="2400" dirty="0">
                <a:solidFill>
                  <a:schemeClr val="tx1"/>
                </a:solidFill>
              </a:rPr>
              <a:t> </a:t>
            </a:r>
            <a:r>
              <a:rPr lang="en-ID" sz="2400" dirty="0" err="1">
                <a:solidFill>
                  <a:schemeClr val="tx1"/>
                </a:solidFill>
              </a:rPr>
              <a:t>cara</a:t>
            </a:r>
            <a:r>
              <a:rPr lang="en-ID" sz="2400" dirty="0">
                <a:solidFill>
                  <a:schemeClr val="tx1"/>
                </a:solidFill>
              </a:rPr>
              <a:t> </a:t>
            </a:r>
            <a:r>
              <a:rPr lang="en-ID" sz="2400" dirty="0" err="1">
                <a:solidFill>
                  <a:schemeClr val="tx1"/>
                </a:solidFill>
              </a:rPr>
              <a:t>kekerasan</a:t>
            </a:r>
            <a:r>
              <a:rPr lang="en-ID" sz="2400" dirty="0">
                <a:solidFill>
                  <a:schemeClr val="tx1"/>
                </a:solidFill>
              </a:rPr>
              <a:t> </a:t>
            </a:r>
            <a:r>
              <a:rPr lang="en-ID" sz="2400" dirty="0" err="1">
                <a:solidFill>
                  <a:schemeClr val="tx1"/>
                </a:solidFill>
              </a:rPr>
              <a:t>atau</a:t>
            </a:r>
            <a:r>
              <a:rPr lang="en-ID" sz="2400" dirty="0">
                <a:solidFill>
                  <a:schemeClr val="tx1"/>
                </a:solidFill>
              </a:rPr>
              <a:t> </a:t>
            </a:r>
            <a:r>
              <a:rPr lang="en-ID" sz="2400" dirty="0" err="1">
                <a:solidFill>
                  <a:schemeClr val="tx1"/>
                </a:solidFill>
              </a:rPr>
              <a:t>drastis</a:t>
            </a:r>
            <a:endParaRPr lang="en-ID" sz="2400" dirty="0">
              <a:solidFill>
                <a:schemeClr val="tx1"/>
              </a:solidFill>
            </a:endParaRPr>
          </a:p>
          <a:p>
            <a:pPr marL="514350" indent="-514350" algn="just">
              <a:buAutoNum type="arabicPeriod"/>
            </a:pPr>
            <a:r>
              <a:rPr lang="en-ID" sz="2400" dirty="0" err="1">
                <a:solidFill>
                  <a:schemeClr val="tx1"/>
                </a:solidFill>
              </a:rPr>
              <a:t>Sikap</a:t>
            </a:r>
            <a:r>
              <a:rPr lang="en-ID" sz="2400" dirty="0">
                <a:solidFill>
                  <a:schemeClr val="tx1"/>
                </a:solidFill>
              </a:rPr>
              <a:t> </a:t>
            </a:r>
            <a:r>
              <a:rPr lang="en-ID" sz="2400" dirty="0" err="1">
                <a:solidFill>
                  <a:schemeClr val="tx1"/>
                </a:solidFill>
              </a:rPr>
              <a:t>sekelompok</a:t>
            </a:r>
            <a:r>
              <a:rPr lang="en-ID" sz="2400" dirty="0">
                <a:solidFill>
                  <a:schemeClr val="tx1"/>
                </a:solidFill>
              </a:rPr>
              <a:t> orang yang </a:t>
            </a:r>
            <a:r>
              <a:rPr lang="en-ID" sz="2400" dirty="0" err="1">
                <a:solidFill>
                  <a:schemeClr val="tx1"/>
                </a:solidFill>
              </a:rPr>
              <a:t>menginginkan</a:t>
            </a:r>
            <a:r>
              <a:rPr lang="en-ID" sz="2400" dirty="0">
                <a:solidFill>
                  <a:schemeClr val="tx1"/>
                </a:solidFill>
              </a:rPr>
              <a:t> </a:t>
            </a:r>
            <a:r>
              <a:rPr lang="en-ID" sz="2400" dirty="0" err="1">
                <a:solidFill>
                  <a:schemeClr val="tx1"/>
                </a:solidFill>
              </a:rPr>
              <a:t>perubahan</a:t>
            </a:r>
            <a:r>
              <a:rPr lang="en-ID" sz="2400" dirty="0">
                <a:solidFill>
                  <a:schemeClr val="tx1"/>
                </a:solidFill>
              </a:rPr>
              <a:t> </a:t>
            </a:r>
            <a:r>
              <a:rPr lang="en-ID" sz="2400" dirty="0" err="1">
                <a:solidFill>
                  <a:schemeClr val="tx1"/>
                </a:solidFill>
              </a:rPr>
              <a:t>atau</a:t>
            </a:r>
            <a:r>
              <a:rPr lang="en-ID" sz="2400" dirty="0">
                <a:solidFill>
                  <a:schemeClr val="tx1"/>
                </a:solidFill>
              </a:rPr>
              <a:t> </a:t>
            </a:r>
            <a:r>
              <a:rPr lang="en-ID" sz="2400" dirty="0" err="1">
                <a:solidFill>
                  <a:schemeClr val="tx1"/>
                </a:solidFill>
              </a:rPr>
              <a:t>pembaharuan</a:t>
            </a:r>
            <a:r>
              <a:rPr lang="en-ID" sz="2400" dirty="0">
                <a:solidFill>
                  <a:schemeClr val="tx1"/>
                </a:solidFill>
              </a:rPr>
              <a:t> </a:t>
            </a:r>
            <a:r>
              <a:rPr lang="en-ID" sz="2400" dirty="0" err="1">
                <a:solidFill>
                  <a:schemeClr val="tx1"/>
                </a:solidFill>
              </a:rPr>
              <a:t>secara</a:t>
            </a:r>
            <a:r>
              <a:rPr lang="en-ID" sz="2400" dirty="0">
                <a:solidFill>
                  <a:schemeClr val="tx1"/>
                </a:solidFill>
              </a:rPr>
              <a:t> </a:t>
            </a:r>
            <a:r>
              <a:rPr lang="en-ID" sz="2400" dirty="0" err="1">
                <a:solidFill>
                  <a:schemeClr val="tx1"/>
                </a:solidFill>
              </a:rPr>
              <a:t>drastis</a:t>
            </a:r>
            <a:r>
              <a:rPr lang="en-ID" sz="2400" dirty="0">
                <a:solidFill>
                  <a:schemeClr val="tx1"/>
                </a:solidFill>
              </a:rPr>
              <a:t> </a:t>
            </a:r>
            <a:r>
              <a:rPr lang="en-ID" sz="2400" dirty="0" err="1">
                <a:solidFill>
                  <a:schemeClr val="tx1"/>
                </a:solidFill>
              </a:rPr>
              <a:t>dengan</a:t>
            </a:r>
            <a:r>
              <a:rPr lang="en-ID" sz="2400" dirty="0">
                <a:solidFill>
                  <a:schemeClr val="tx1"/>
                </a:solidFill>
              </a:rPr>
              <a:t> </a:t>
            </a:r>
            <a:r>
              <a:rPr lang="en-ID" sz="2400" dirty="0" err="1">
                <a:solidFill>
                  <a:schemeClr val="tx1"/>
                </a:solidFill>
              </a:rPr>
              <a:t>menggunkan</a:t>
            </a:r>
            <a:r>
              <a:rPr lang="en-ID" sz="2400" dirty="0">
                <a:solidFill>
                  <a:schemeClr val="tx1"/>
                </a:solidFill>
              </a:rPr>
              <a:t> </a:t>
            </a:r>
            <a:r>
              <a:rPr lang="en-ID" sz="2400" dirty="0" err="1">
                <a:solidFill>
                  <a:schemeClr val="tx1"/>
                </a:solidFill>
              </a:rPr>
              <a:t>cara-cara</a:t>
            </a:r>
            <a:r>
              <a:rPr lang="en-ID" sz="2400" dirty="0">
                <a:solidFill>
                  <a:schemeClr val="tx1"/>
                </a:solidFill>
              </a:rPr>
              <a:t> </a:t>
            </a:r>
            <a:r>
              <a:rPr lang="en-ID" sz="2400" dirty="0" err="1">
                <a:solidFill>
                  <a:schemeClr val="tx1"/>
                </a:solidFill>
              </a:rPr>
              <a:t>penekanan</a:t>
            </a:r>
            <a:r>
              <a:rPr lang="en-ID" sz="2400" dirty="0">
                <a:solidFill>
                  <a:schemeClr val="tx1"/>
                </a:solidFill>
              </a:rPr>
              <a:t> dan </a:t>
            </a:r>
            <a:r>
              <a:rPr lang="en-ID" sz="2400" dirty="0" err="1">
                <a:solidFill>
                  <a:schemeClr val="tx1"/>
                </a:solidFill>
              </a:rPr>
              <a:t>ketegangan</a:t>
            </a:r>
            <a:r>
              <a:rPr lang="en-ID" sz="2400" dirty="0">
                <a:solidFill>
                  <a:schemeClr val="tx1"/>
                </a:solidFill>
              </a:rPr>
              <a:t> yang pada </a:t>
            </a:r>
            <a:r>
              <a:rPr lang="en-ID" sz="2400" dirty="0" err="1">
                <a:solidFill>
                  <a:schemeClr val="tx1"/>
                </a:solidFill>
              </a:rPr>
              <a:t>akhirnya</a:t>
            </a:r>
            <a:r>
              <a:rPr lang="en-ID" sz="2400" dirty="0">
                <a:solidFill>
                  <a:schemeClr val="tx1"/>
                </a:solidFill>
              </a:rPr>
              <a:t>  </a:t>
            </a:r>
            <a:r>
              <a:rPr lang="en-ID" sz="2400" dirty="0" err="1">
                <a:solidFill>
                  <a:schemeClr val="tx1"/>
                </a:solidFill>
              </a:rPr>
              <a:t>mengakibatkan</a:t>
            </a:r>
            <a:r>
              <a:rPr lang="en-ID" sz="2400" dirty="0">
                <a:solidFill>
                  <a:schemeClr val="tx1"/>
                </a:solidFill>
              </a:rPr>
              <a:t> </a:t>
            </a:r>
            <a:r>
              <a:rPr lang="en-ID" sz="2400" dirty="0" err="1">
                <a:solidFill>
                  <a:schemeClr val="tx1"/>
                </a:solidFill>
              </a:rPr>
              <a:t>kekerasan</a:t>
            </a:r>
            <a:r>
              <a:rPr lang="en-ID" sz="2400" dirty="0">
                <a:solidFill>
                  <a:schemeClr val="tx1"/>
                </a:solidFill>
              </a:rPr>
              <a:t> </a:t>
            </a:r>
          </a:p>
        </p:txBody>
      </p:sp>
    </p:spTree>
    <p:extLst>
      <p:ext uri="{BB962C8B-B14F-4D97-AF65-F5344CB8AC3E}">
        <p14:creationId xmlns:p14="http://schemas.microsoft.com/office/powerpoint/2010/main" val="2981038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asil gambar untuk sabang sampai merauk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192" y="540326"/>
            <a:ext cx="8055263" cy="356042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607515" y="4221088"/>
            <a:ext cx="8055264" cy="1935163"/>
          </a:xfrm>
        </p:spPr>
        <p:style>
          <a:lnRef idx="1">
            <a:schemeClr val="accent1"/>
          </a:lnRef>
          <a:fillRef idx="3">
            <a:schemeClr val="accent1"/>
          </a:fillRef>
          <a:effectRef idx="2">
            <a:schemeClr val="accent1"/>
          </a:effectRef>
          <a:fontRef idx="minor">
            <a:schemeClr val="lt1"/>
          </a:fontRef>
        </p:style>
        <p:txBody>
          <a:bodyPr/>
          <a:lstStyle/>
          <a:p>
            <a:pPr marL="0" indent="0">
              <a:buNone/>
            </a:pPr>
            <a:r>
              <a:rPr lang="en-US" sz="3600" b="1" dirty="0"/>
              <a:t>Indonesia:</a:t>
            </a:r>
          </a:p>
          <a:p>
            <a:pPr marL="0" indent="0">
              <a:buNone/>
            </a:pPr>
            <a:r>
              <a:rPr lang="en-US" sz="2800" dirty="0" err="1"/>
              <a:t>Terdiri</a:t>
            </a:r>
            <a:r>
              <a:rPr lang="en-US" sz="2800" dirty="0"/>
              <a:t> </a:t>
            </a:r>
            <a:r>
              <a:rPr lang="en-US" sz="2800" dirty="0" err="1"/>
              <a:t>dari</a:t>
            </a:r>
            <a:r>
              <a:rPr lang="en-US" sz="2800" dirty="0"/>
              <a:t> 6 Agama, 17.504 </a:t>
            </a:r>
            <a:r>
              <a:rPr lang="en-US" sz="2800" dirty="0" err="1"/>
              <a:t>pulau</a:t>
            </a:r>
            <a:r>
              <a:rPr lang="en-US" sz="2800" dirty="0"/>
              <a:t>, 746 </a:t>
            </a:r>
            <a:r>
              <a:rPr lang="en-US" sz="2800" dirty="0" err="1"/>
              <a:t>bahasa</a:t>
            </a:r>
            <a:r>
              <a:rPr lang="en-US" sz="2800" dirty="0"/>
              <a:t> </a:t>
            </a:r>
            <a:r>
              <a:rPr lang="en-US" sz="2800" dirty="0" err="1"/>
              <a:t>daerah</a:t>
            </a:r>
            <a:r>
              <a:rPr lang="en-US" sz="2800" dirty="0"/>
              <a:t>, 1340 </a:t>
            </a:r>
            <a:r>
              <a:rPr lang="en-US" sz="2800" dirty="0" err="1"/>
              <a:t>suku</a:t>
            </a:r>
            <a:r>
              <a:rPr lang="en-US" sz="2800" dirty="0"/>
              <a:t>.</a:t>
            </a:r>
          </a:p>
        </p:txBody>
      </p:sp>
    </p:spTree>
    <p:extLst>
      <p:ext uri="{BB962C8B-B14F-4D97-AF65-F5344CB8AC3E}">
        <p14:creationId xmlns:p14="http://schemas.microsoft.com/office/powerpoint/2010/main" val="312443932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47C3BF-9308-40F5-BFD4-C7C98336C21B}"/>
              </a:ext>
            </a:extLst>
          </p:cNvPr>
          <p:cNvSpPr>
            <a:spLocks noGrp="1"/>
          </p:cNvSpPr>
          <p:nvPr>
            <p:ph type="ctrTitle"/>
          </p:nvPr>
        </p:nvSpPr>
        <p:spPr>
          <a:xfrm>
            <a:off x="685800" y="484187"/>
            <a:ext cx="7772400" cy="1470025"/>
          </a:xfrm>
        </p:spPr>
        <p:txBody>
          <a:bodyPr>
            <a:normAutofit/>
          </a:bodyPr>
          <a:lstStyle/>
          <a:p>
            <a:r>
              <a:rPr lang="en-US" sz="4800" b="1" dirty="0"/>
              <a:t>CIRI RADIKALISME</a:t>
            </a:r>
            <a:endParaRPr lang="en-ID" sz="4800" b="1" dirty="0"/>
          </a:p>
        </p:txBody>
      </p:sp>
      <p:sp>
        <p:nvSpPr>
          <p:cNvPr id="3" name="Subtitle 2">
            <a:extLst>
              <a:ext uri="{FF2B5EF4-FFF2-40B4-BE49-F238E27FC236}">
                <a16:creationId xmlns:a16="http://schemas.microsoft.com/office/drawing/2014/main" xmlns="" id="{ABCE5AC5-95FA-4D39-9422-FD9E7AE6E442}"/>
              </a:ext>
            </a:extLst>
          </p:cNvPr>
          <p:cNvSpPr>
            <a:spLocks noGrp="1"/>
          </p:cNvSpPr>
          <p:nvPr>
            <p:ph type="subTitle" idx="1"/>
          </p:nvPr>
        </p:nvSpPr>
        <p:spPr>
          <a:xfrm>
            <a:off x="1371600" y="2492896"/>
            <a:ext cx="6584776" cy="3577952"/>
          </a:xfrm>
        </p:spPr>
        <p:txBody>
          <a:bodyPr>
            <a:noAutofit/>
          </a:bodyPr>
          <a:lstStyle/>
          <a:p>
            <a:pPr marL="514350" indent="-514350" algn="just">
              <a:buAutoNum type="arabicPeriod"/>
            </a:pPr>
            <a:r>
              <a:rPr lang="en-US" sz="2800" dirty="0" err="1">
                <a:solidFill>
                  <a:schemeClr val="tx1"/>
                </a:solidFill>
              </a:rPr>
              <a:t>Mengklaim</a:t>
            </a:r>
            <a:r>
              <a:rPr lang="en-US" sz="2800" dirty="0">
                <a:solidFill>
                  <a:schemeClr val="tx1"/>
                </a:solidFill>
              </a:rPr>
              <a:t> </a:t>
            </a:r>
            <a:r>
              <a:rPr lang="en-US" sz="2800" dirty="0" err="1">
                <a:solidFill>
                  <a:schemeClr val="tx1"/>
                </a:solidFill>
              </a:rPr>
              <a:t>kebenaran</a:t>
            </a:r>
            <a:r>
              <a:rPr lang="en-US" sz="2800" dirty="0">
                <a:solidFill>
                  <a:schemeClr val="tx1"/>
                </a:solidFill>
              </a:rPr>
              <a:t> </a:t>
            </a:r>
            <a:r>
              <a:rPr lang="en-US" sz="2800" dirty="0" err="1">
                <a:solidFill>
                  <a:schemeClr val="tx1"/>
                </a:solidFill>
              </a:rPr>
              <a:t>tunggal</a:t>
            </a:r>
            <a:r>
              <a:rPr lang="en-US" sz="2800" dirty="0">
                <a:solidFill>
                  <a:schemeClr val="tx1"/>
                </a:solidFill>
              </a:rPr>
              <a:t> dan </a:t>
            </a:r>
            <a:r>
              <a:rPr lang="en-US" sz="2800" dirty="0" err="1">
                <a:solidFill>
                  <a:schemeClr val="tx1"/>
                </a:solidFill>
              </a:rPr>
              <a:t>menyesatkan</a:t>
            </a:r>
            <a:r>
              <a:rPr lang="en-US" sz="2800" dirty="0">
                <a:solidFill>
                  <a:schemeClr val="tx1"/>
                </a:solidFill>
              </a:rPr>
              <a:t> </a:t>
            </a:r>
            <a:r>
              <a:rPr lang="en-US" sz="2800" dirty="0" err="1">
                <a:solidFill>
                  <a:schemeClr val="tx1"/>
                </a:solidFill>
              </a:rPr>
              <a:t>kelompok</a:t>
            </a:r>
            <a:r>
              <a:rPr lang="en-US" sz="2800" dirty="0">
                <a:solidFill>
                  <a:schemeClr val="tx1"/>
                </a:solidFill>
              </a:rPr>
              <a:t> lain yang </a:t>
            </a:r>
            <a:r>
              <a:rPr lang="en-US" sz="2800" dirty="0" err="1">
                <a:solidFill>
                  <a:schemeClr val="tx1"/>
                </a:solidFill>
              </a:rPr>
              <a:t>tidak</a:t>
            </a:r>
            <a:r>
              <a:rPr lang="en-US" sz="2800" dirty="0">
                <a:solidFill>
                  <a:schemeClr val="tx1"/>
                </a:solidFill>
              </a:rPr>
              <a:t> </a:t>
            </a:r>
            <a:r>
              <a:rPr lang="en-US" sz="2800" dirty="0" err="1">
                <a:solidFill>
                  <a:schemeClr val="tx1"/>
                </a:solidFill>
              </a:rPr>
              <a:t>sependapat</a:t>
            </a:r>
            <a:r>
              <a:rPr lang="en-US" sz="2800" dirty="0">
                <a:solidFill>
                  <a:schemeClr val="tx1"/>
                </a:solidFill>
              </a:rPr>
              <a:t> </a:t>
            </a:r>
            <a:r>
              <a:rPr lang="en-US" sz="2800" dirty="0" err="1">
                <a:solidFill>
                  <a:schemeClr val="tx1"/>
                </a:solidFill>
              </a:rPr>
              <a:t>atau</a:t>
            </a:r>
            <a:r>
              <a:rPr lang="en-US" sz="2800" dirty="0">
                <a:solidFill>
                  <a:schemeClr val="tx1"/>
                </a:solidFill>
              </a:rPr>
              <a:t> </a:t>
            </a:r>
            <a:r>
              <a:rPr lang="en-US" sz="2800" dirty="0" err="1">
                <a:solidFill>
                  <a:schemeClr val="tx1"/>
                </a:solidFill>
              </a:rPr>
              <a:t>sepaham</a:t>
            </a:r>
            <a:endParaRPr lang="en-US" sz="2800" dirty="0">
              <a:solidFill>
                <a:schemeClr val="tx1"/>
              </a:solidFill>
            </a:endParaRPr>
          </a:p>
          <a:p>
            <a:pPr marL="514350" indent="-514350" algn="just">
              <a:buAutoNum type="arabicPeriod"/>
            </a:pPr>
            <a:r>
              <a:rPr lang="en-US" sz="2800" dirty="0" err="1">
                <a:solidFill>
                  <a:schemeClr val="tx1"/>
                </a:solidFill>
              </a:rPr>
              <a:t>Sikap</a:t>
            </a:r>
            <a:r>
              <a:rPr lang="en-US" sz="2800" dirty="0">
                <a:solidFill>
                  <a:schemeClr val="tx1"/>
                </a:solidFill>
              </a:rPr>
              <a:t> </a:t>
            </a:r>
            <a:r>
              <a:rPr lang="en-US" sz="2800" dirty="0" err="1">
                <a:solidFill>
                  <a:schemeClr val="tx1"/>
                </a:solidFill>
              </a:rPr>
              <a:t>beragama</a:t>
            </a:r>
            <a:r>
              <a:rPr lang="en-US" sz="2800" dirty="0">
                <a:solidFill>
                  <a:schemeClr val="tx1"/>
                </a:solidFill>
              </a:rPr>
              <a:t> yang </a:t>
            </a:r>
            <a:r>
              <a:rPr lang="en-US" sz="2800" dirty="0" err="1">
                <a:solidFill>
                  <a:schemeClr val="tx1"/>
                </a:solidFill>
              </a:rPr>
              <a:t>berlebihan</a:t>
            </a:r>
            <a:endParaRPr lang="en-US" sz="2800" dirty="0">
              <a:solidFill>
                <a:schemeClr val="tx1"/>
              </a:solidFill>
            </a:endParaRPr>
          </a:p>
          <a:p>
            <a:pPr marL="514350" indent="-514350" algn="just">
              <a:buAutoNum type="arabicPeriod"/>
            </a:pPr>
            <a:r>
              <a:rPr lang="en-US" sz="2800" dirty="0" err="1">
                <a:solidFill>
                  <a:schemeClr val="tx1"/>
                </a:solidFill>
              </a:rPr>
              <a:t>Berburuk</a:t>
            </a:r>
            <a:r>
              <a:rPr lang="en-US" sz="2800" dirty="0">
                <a:solidFill>
                  <a:schemeClr val="tx1"/>
                </a:solidFill>
              </a:rPr>
              <a:t> </a:t>
            </a:r>
            <a:r>
              <a:rPr lang="en-US" sz="2800" dirty="0" err="1">
                <a:solidFill>
                  <a:schemeClr val="tx1"/>
                </a:solidFill>
              </a:rPr>
              <a:t>sangka</a:t>
            </a:r>
            <a:r>
              <a:rPr lang="en-US" sz="2800" dirty="0">
                <a:solidFill>
                  <a:schemeClr val="tx1"/>
                </a:solidFill>
              </a:rPr>
              <a:t> </a:t>
            </a:r>
            <a:r>
              <a:rPr lang="en-US" sz="2800" dirty="0" err="1">
                <a:solidFill>
                  <a:schemeClr val="tx1"/>
                </a:solidFill>
              </a:rPr>
              <a:t>kepada</a:t>
            </a:r>
            <a:r>
              <a:rPr lang="en-US" sz="2800" dirty="0">
                <a:solidFill>
                  <a:schemeClr val="tx1"/>
                </a:solidFill>
              </a:rPr>
              <a:t> orang yang di </a:t>
            </a:r>
            <a:r>
              <a:rPr lang="en-US" sz="2800" dirty="0" err="1">
                <a:solidFill>
                  <a:schemeClr val="tx1"/>
                </a:solidFill>
              </a:rPr>
              <a:t>luar</a:t>
            </a:r>
            <a:r>
              <a:rPr lang="en-US" sz="2800" dirty="0">
                <a:solidFill>
                  <a:schemeClr val="tx1"/>
                </a:solidFill>
              </a:rPr>
              <a:t> </a:t>
            </a:r>
            <a:r>
              <a:rPr lang="en-US" sz="2800" dirty="0" err="1">
                <a:solidFill>
                  <a:schemeClr val="tx1"/>
                </a:solidFill>
              </a:rPr>
              <a:t>kelompoknya</a:t>
            </a:r>
            <a:endParaRPr lang="en-ID" sz="2800" dirty="0">
              <a:solidFill>
                <a:schemeClr val="tx1"/>
              </a:solidFill>
            </a:endParaRPr>
          </a:p>
        </p:txBody>
      </p:sp>
    </p:spTree>
    <p:extLst>
      <p:ext uri="{BB962C8B-B14F-4D97-AF65-F5344CB8AC3E}">
        <p14:creationId xmlns:p14="http://schemas.microsoft.com/office/powerpoint/2010/main" val="37597029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248F25-34BA-4AB4-8025-E3C6EE03F78A}"/>
              </a:ext>
            </a:extLst>
          </p:cNvPr>
          <p:cNvSpPr>
            <a:spLocks noGrp="1"/>
          </p:cNvSpPr>
          <p:nvPr>
            <p:ph type="ctrTitle"/>
          </p:nvPr>
        </p:nvSpPr>
        <p:spPr>
          <a:xfrm>
            <a:off x="539552" y="484187"/>
            <a:ext cx="7772400" cy="1470025"/>
          </a:xfrm>
        </p:spPr>
        <p:txBody>
          <a:bodyPr>
            <a:normAutofit/>
          </a:bodyPr>
          <a:lstStyle/>
          <a:p>
            <a:r>
              <a:rPr lang="en-US" b="1" dirty="0"/>
              <a:t>FAKTOR RADIKALISME</a:t>
            </a:r>
            <a:endParaRPr lang="en-ID" b="1" dirty="0"/>
          </a:p>
        </p:txBody>
      </p:sp>
      <p:sp>
        <p:nvSpPr>
          <p:cNvPr id="3" name="Subtitle 2">
            <a:extLst>
              <a:ext uri="{FF2B5EF4-FFF2-40B4-BE49-F238E27FC236}">
                <a16:creationId xmlns:a16="http://schemas.microsoft.com/office/drawing/2014/main" xmlns="" id="{191CB7C4-3FA9-4FBE-9FF3-653037D092A9}"/>
              </a:ext>
            </a:extLst>
          </p:cNvPr>
          <p:cNvSpPr>
            <a:spLocks noGrp="1"/>
          </p:cNvSpPr>
          <p:nvPr>
            <p:ph type="subTitle" idx="1"/>
          </p:nvPr>
        </p:nvSpPr>
        <p:spPr>
          <a:xfrm>
            <a:off x="883568" y="2492896"/>
            <a:ext cx="7720880" cy="3505944"/>
          </a:xfrm>
        </p:spPr>
        <p:txBody>
          <a:bodyPr>
            <a:normAutofit/>
          </a:bodyPr>
          <a:lstStyle/>
          <a:p>
            <a:pPr marL="514350" indent="-514350" algn="just">
              <a:buAutoNum type="arabicPeriod"/>
            </a:pPr>
            <a:r>
              <a:rPr lang="en-US" sz="2800" dirty="0" err="1">
                <a:solidFill>
                  <a:schemeClr val="tx1"/>
                </a:solidFill>
              </a:rPr>
              <a:t>Pemahaman</a:t>
            </a:r>
            <a:r>
              <a:rPr lang="en-US" sz="2800" dirty="0">
                <a:solidFill>
                  <a:schemeClr val="tx1"/>
                </a:solidFill>
              </a:rPr>
              <a:t> </a:t>
            </a:r>
            <a:r>
              <a:rPr lang="en-US" sz="2800" dirty="0" err="1">
                <a:solidFill>
                  <a:schemeClr val="tx1"/>
                </a:solidFill>
              </a:rPr>
              <a:t>keagamaan</a:t>
            </a:r>
            <a:r>
              <a:rPr lang="en-US" sz="2800" dirty="0">
                <a:solidFill>
                  <a:schemeClr val="tx1"/>
                </a:solidFill>
              </a:rPr>
              <a:t> yang literal</a:t>
            </a:r>
          </a:p>
          <a:p>
            <a:pPr marL="514350" indent="-514350" algn="just">
              <a:buAutoNum type="arabicPeriod"/>
            </a:pPr>
            <a:r>
              <a:rPr lang="en-US" sz="2800" dirty="0" err="1">
                <a:solidFill>
                  <a:schemeClr val="tx1"/>
                </a:solidFill>
              </a:rPr>
              <a:t>Pemahaman</a:t>
            </a:r>
            <a:r>
              <a:rPr lang="en-US" sz="2800" dirty="0">
                <a:solidFill>
                  <a:schemeClr val="tx1"/>
                </a:solidFill>
              </a:rPr>
              <a:t> yang salah </a:t>
            </a:r>
            <a:r>
              <a:rPr lang="en-US" sz="2800" dirty="0" err="1">
                <a:solidFill>
                  <a:schemeClr val="tx1"/>
                </a:solidFill>
              </a:rPr>
              <a:t>terhadap</a:t>
            </a:r>
            <a:r>
              <a:rPr lang="en-US" sz="2800" dirty="0">
                <a:solidFill>
                  <a:schemeClr val="tx1"/>
                </a:solidFill>
              </a:rPr>
              <a:t> </a:t>
            </a:r>
            <a:r>
              <a:rPr lang="en-US" sz="2800" dirty="0" err="1">
                <a:solidFill>
                  <a:schemeClr val="tx1"/>
                </a:solidFill>
              </a:rPr>
              <a:t>sejarah</a:t>
            </a:r>
            <a:r>
              <a:rPr lang="en-US" sz="2800" dirty="0">
                <a:solidFill>
                  <a:schemeClr val="tx1"/>
                </a:solidFill>
              </a:rPr>
              <a:t> </a:t>
            </a:r>
            <a:r>
              <a:rPr lang="en-US" sz="2800" dirty="0" err="1">
                <a:solidFill>
                  <a:schemeClr val="tx1"/>
                </a:solidFill>
              </a:rPr>
              <a:t>umat</a:t>
            </a:r>
            <a:r>
              <a:rPr lang="en-US" sz="2800" dirty="0">
                <a:solidFill>
                  <a:schemeClr val="tx1"/>
                </a:solidFill>
              </a:rPr>
              <a:t> Islam yang </a:t>
            </a:r>
            <a:r>
              <a:rPr lang="en-US" sz="2800" dirty="0" err="1">
                <a:solidFill>
                  <a:schemeClr val="tx1"/>
                </a:solidFill>
              </a:rPr>
              <a:t>dikombinasikan</a:t>
            </a:r>
            <a:r>
              <a:rPr lang="en-US" sz="2800" dirty="0">
                <a:solidFill>
                  <a:schemeClr val="tx1"/>
                </a:solidFill>
              </a:rPr>
              <a:t> </a:t>
            </a:r>
            <a:r>
              <a:rPr lang="en-US" sz="2800" dirty="0" err="1">
                <a:solidFill>
                  <a:schemeClr val="tx1"/>
                </a:solidFill>
              </a:rPr>
              <a:t>dengan</a:t>
            </a:r>
            <a:r>
              <a:rPr lang="en-US" sz="2800" dirty="0">
                <a:solidFill>
                  <a:schemeClr val="tx1"/>
                </a:solidFill>
              </a:rPr>
              <a:t> </a:t>
            </a:r>
            <a:r>
              <a:rPr lang="en-US" sz="2800" dirty="0" err="1">
                <a:solidFill>
                  <a:schemeClr val="tx1"/>
                </a:solidFill>
              </a:rPr>
              <a:t>idealisasiberlebihan</a:t>
            </a:r>
            <a:r>
              <a:rPr lang="en-US" sz="2800" dirty="0">
                <a:solidFill>
                  <a:schemeClr val="tx1"/>
                </a:solidFill>
              </a:rPr>
              <a:t> </a:t>
            </a:r>
            <a:r>
              <a:rPr lang="en-US" sz="2800" dirty="0" err="1">
                <a:solidFill>
                  <a:schemeClr val="tx1"/>
                </a:solidFill>
              </a:rPr>
              <a:t>terhadap</a:t>
            </a:r>
            <a:r>
              <a:rPr lang="en-US" sz="2800" dirty="0">
                <a:solidFill>
                  <a:schemeClr val="tx1"/>
                </a:solidFill>
              </a:rPr>
              <a:t> </a:t>
            </a:r>
            <a:r>
              <a:rPr lang="en-US" sz="2800" dirty="0" err="1">
                <a:solidFill>
                  <a:schemeClr val="tx1"/>
                </a:solidFill>
              </a:rPr>
              <a:t>umat</a:t>
            </a:r>
            <a:r>
              <a:rPr lang="en-US" sz="2800" dirty="0">
                <a:solidFill>
                  <a:schemeClr val="tx1"/>
                </a:solidFill>
              </a:rPr>
              <a:t> Islam pada masa </a:t>
            </a:r>
            <a:r>
              <a:rPr lang="en-US" sz="2800" dirty="0" err="1">
                <a:solidFill>
                  <a:schemeClr val="tx1"/>
                </a:solidFill>
              </a:rPr>
              <a:t>tertentu</a:t>
            </a:r>
            <a:endParaRPr lang="en-US" sz="2800" dirty="0">
              <a:solidFill>
                <a:schemeClr val="tx1"/>
              </a:solidFill>
            </a:endParaRPr>
          </a:p>
          <a:p>
            <a:pPr marL="514350" indent="-514350" algn="just">
              <a:buAutoNum type="arabicPeriod"/>
            </a:pPr>
            <a:r>
              <a:rPr lang="en-US" sz="2800" dirty="0" err="1">
                <a:solidFill>
                  <a:schemeClr val="tx1"/>
                </a:solidFill>
              </a:rPr>
              <a:t>Deprivasi</a:t>
            </a:r>
            <a:r>
              <a:rPr lang="en-US" sz="2800" dirty="0">
                <a:solidFill>
                  <a:schemeClr val="tx1"/>
                </a:solidFill>
              </a:rPr>
              <a:t> </a:t>
            </a:r>
            <a:r>
              <a:rPr lang="en-US" sz="2800" dirty="0" err="1">
                <a:solidFill>
                  <a:schemeClr val="tx1"/>
                </a:solidFill>
              </a:rPr>
              <a:t>politik</a:t>
            </a:r>
            <a:r>
              <a:rPr lang="en-US" sz="2800" dirty="0">
                <a:solidFill>
                  <a:schemeClr val="tx1"/>
                </a:solidFill>
              </a:rPr>
              <a:t>, social dan </a:t>
            </a:r>
            <a:r>
              <a:rPr lang="en-US" sz="2800" dirty="0" err="1">
                <a:solidFill>
                  <a:schemeClr val="tx1"/>
                </a:solidFill>
              </a:rPr>
              <a:t>ekonomi</a:t>
            </a:r>
            <a:endParaRPr lang="en-US" sz="2800" dirty="0">
              <a:solidFill>
                <a:schemeClr val="tx1"/>
              </a:solidFill>
            </a:endParaRPr>
          </a:p>
          <a:p>
            <a:pPr algn="just"/>
            <a:endParaRPr lang="en-ID" dirty="0">
              <a:solidFill>
                <a:schemeClr val="tx1"/>
              </a:solidFill>
            </a:endParaRPr>
          </a:p>
        </p:txBody>
      </p:sp>
    </p:spTree>
    <p:extLst>
      <p:ext uri="{BB962C8B-B14F-4D97-AF65-F5344CB8AC3E}">
        <p14:creationId xmlns:p14="http://schemas.microsoft.com/office/powerpoint/2010/main" val="290384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accent5">
              <a:lumMod val="20000"/>
              <a:lumOff val="80000"/>
            </a:schemeClr>
          </a:solidFill>
        </p:spPr>
        <p:txBody>
          <a:bodyPr>
            <a:normAutofit fontScale="90000"/>
          </a:bodyPr>
          <a:lstStyle/>
          <a:p>
            <a:r>
              <a:rPr lang="id-ID" sz="5400" b="1" dirty="0"/>
              <a:t>Penguatan Kerukunan</a:t>
            </a:r>
            <a:endParaRPr lang="en-US" sz="5400" b="1"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65877419"/>
              </p:ext>
            </p:extLst>
          </p:nvPr>
        </p:nvGraphicFramePr>
        <p:xfrm>
          <a:off x="1943100" y="2133600"/>
          <a:ext cx="65913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748701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204864"/>
            <a:ext cx="8229600" cy="1800200"/>
          </a:xfrm>
        </p:spPr>
        <p:txBody>
          <a:bodyPr>
            <a:normAutofit/>
          </a:bodyPr>
          <a:lstStyle/>
          <a:p>
            <a:pPr algn="ctr"/>
            <a:r>
              <a:rPr lang="id-ID"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4">
                      <a:satMod val="175000"/>
                      <a:alpha val="40000"/>
                    </a:schemeClr>
                  </a:glow>
                  <a:reflection blurRad="12700" stA="28000" endPos="45000" dist="1000" dir="5400000" sy="-100000" algn="bl" rotWithShape="0"/>
                </a:effectLst>
              </a:rPr>
              <a:t>TERIMA</a:t>
            </a:r>
            <a:r>
              <a:rPr lang="en-US"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4">
                      <a:satMod val="175000"/>
                      <a:alpha val="40000"/>
                    </a:schemeClr>
                  </a:glow>
                  <a:reflection blurRad="12700" stA="28000" endPos="45000" dist="1000" dir="5400000" sy="-100000" algn="bl" rotWithShape="0"/>
                </a:effectLst>
              </a:rPr>
              <a:t> </a:t>
            </a:r>
            <a:r>
              <a:rPr lang="id-ID"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4">
                      <a:satMod val="175000"/>
                      <a:alpha val="40000"/>
                    </a:schemeClr>
                  </a:glow>
                  <a:reflection blurRad="12700" stA="28000" endPos="45000" dist="1000" dir="5400000" sy="-100000" algn="bl" rotWithShape="0"/>
                </a:effectLst>
              </a:rPr>
              <a:t>KASIH</a:t>
            </a:r>
            <a:endParaRPr lang="en-US"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39700">
                  <a:schemeClr val="accent4">
                    <a:satMod val="175000"/>
                    <a:alpha val="40000"/>
                  </a:schemeClr>
                </a:glow>
                <a:reflection blurRad="12700" stA="28000" endPos="45000" dist="1000" dir="5400000" sy="-100000" algn="bl" rotWithShape="0"/>
              </a:effectLst>
            </a:endParaRPr>
          </a:p>
        </p:txBody>
      </p:sp>
    </p:spTree>
    <p:extLst>
      <p:ext uri="{BB962C8B-B14F-4D97-AF65-F5344CB8AC3E}">
        <p14:creationId xmlns:p14="http://schemas.microsoft.com/office/powerpoint/2010/main" val="19904450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1210146"/>
          </a:xfrm>
        </p:spPr>
        <p:style>
          <a:lnRef idx="1">
            <a:schemeClr val="accent4"/>
          </a:lnRef>
          <a:fillRef idx="2">
            <a:schemeClr val="accent4"/>
          </a:fillRef>
          <a:effectRef idx="1">
            <a:schemeClr val="accent4"/>
          </a:effectRef>
          <a:fontRef idx="minor">
            <a:schemeClr val="dk1"/>
          </a:fontRef>
        </p:style>
        <p:txBody>
          <a:bodyPr>
            <a:normAutofit/>
          </a:bodyPr>
          <a:lstStyle/>
          <a:p>
            <a:r>
              <a:rPr lang="id-ID" sz="6000" b="1" dirty="0"/>
              <a:t>K</a:t>
            </a:r>
            <a:r>
              <a:rPr lang="en-US" sz="6000" b="1" dirty="0"/>
              <a:t>EBHINEKAAN</a:t>
            </a:r>
          </a:p>
        </p:txBody>
      </p:sp>
      <p:sp>
        <p:nvSpPr>
          <p:cNvPr id="3" name="Content Placeholder 2"/>
          <p:cNvSpPr>
            <a:spLocks noGrp="1"/>
          </p:cNvSpPr>
          <p:nvPr>
            <p:ph idx="1"/>
          </p:nvPr>
        </p:nvSpPr>
        <p:spPr>
          <a:xfrm>
            <a:off x="755576" y="1844824"/>
            <a:ext cx="7931224" cy="4536504"/>
          </a:xfrm>
        </p:spPr>
        <p:style>
          <a:lnRef idx="1">
            <a:schemeClr val="accent4"/>
          </a:lnRef>
          <a:fillRef idx="2">
            <a:schemeClr val="accent4"/>
          </a:fillRef>
          <a:effectRef idx="1">
            <a:schemeClr val="accent4"/>
          </a:effectRef>
          <a:fontRef idx="minor">
            <a:schemeClr val="dk1"/>
          </a:fontRef>
        </p:style>
        <p:txBody>
          <a:bodyPr>
            <a:normAutofit/>
          </a:bodyPr>
          <a:lstStyle/>
          <a:p>
            <a:pPr algn="just"/>
            <a:r>
              <a:rPr lang="id-ID" sz="2400" dirty="0"/>
              <a:t>Berasal dari kata</a:t>
            </a:r>
            <a:r>
              <a:rPr lang="en-US" sz="2400" dirty="0"/>
              <a:t> </a:t>
            </a:r>
            <a:r>
              <a:rPr lang="id-ID" sz="2400" b="1" dirty="0"/>
              <a:t>Bhineka</a:t>
            </a:r>
            <a:r>
              <a:rPr lang="id-ID" sz="2400" dirty="0"/>
              <a:t> yang artinya </a:t>
            </a:r>
            <a:r>
              <a:rPr lang="en-US" sz="2400" b="1" dirty="0"/>
              <a:t>b</a:t>
            </a:r>
            <a:r>
              <a:rPr lang="id-ID" sz="2400" b="1" dirty="0"/>
              <a:t>eraneka, </a:t>
            </a:r>
            <a:r>
              <a:rPr lang="en-US" sz="2400" b="1" dirty="0"/>
              <a:t>b</a:t>
            </a:r>
            <a:r>
              <a:rPr lang="id-ID" sz="2400" b="1" dirty="0"/>
              <a:t>ermacam-macam</a:t>
            </a:r>
            <a:r>
              <a:rPr lang="en-US" sz="2400" b="1" dirty="0"/>
              <a:t>.</a:t>
            </a:r>
            <a:endParaRPr lang="id-ID" sz="2400" dirty="0"/>
          </a:p>
          <a:p>
            <a:pPr algn="just"/>
            <a:r>
              <a:rPr lang="id-ID" sz="2400" dirty="0"/>
              <a:t>Dalam filosofi hidup Indonesia, pada Pancasila, kita mengenal semboyan </a:t>
            </a:r>
            <a:r>
              <a:rPr lang="id-ID" sz="2400" b="1" dirty="0"/>
              <a:t>Bhineka Tunggal Ika</a:t>
            </a:r>
            <a:r>
              <a:rPr lang="en-US" sz="2400" b="1" dirty="0"/>
              <a:t> </a:t>
            </a:r>
            <a:r>
              <a:rPr lang="id-ID" sz="2400" dirty="0"/>
              <a:t> yang memiliki arti </a:t>
            </a:r>
            <a:r>
              <a:rPr lang="en-US" sz="2400" b="1" dirty="0"/>
              <a:t>B</a:t>
            </a:r>
            <a:r>
              <a:rPr lang="id-ID" sz="2400" b="1" dirty="0"/>
              <a:t>erbeda-beda Tetapi Tetap Satu Jua</a:t>
            </a:r>
            <a:r>
              <a:rPr lang="id-ID" sz="2400" dirty="0"/>
              <a:t> yaitu berbeda adat-istiadat, budaya, kebiasaan, juga kepercayaan, karena Indonesia terdiri dari berbagai suku bangsa yang tersebar dari Sabang sampai Merauke.</a:t>
            </a:r>
            <a:endParaRPr lang="en-US" sz="2400" dirty="0"/>
          </a:p>
        </p:txBody>
      </p:sp>
    </p:spTree>
    <p:extLst>
      <p:ext uri="{BB962C8B-B14F-4D97-AF65-F5344CB8AC3E}">
        <p14:creationId xmlns:p14="http://schemas.microsoft.com/office/powerpoint/2010/main" val="94418426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38729"/>
            <a:ext cx="4153376" cy="2694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3397827"/>
            <a:ext cx="7848872"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680012" y="304800"/>
            <a:ext cx="4235388" cy="281776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b="1" dirty="0" err="1">
                <a:solidFill>
                  <a:schemeClr val="tx1"/>
                </a:solidFill>
              </a:rPr>
              <a:t>Ketuhanan</a:t>
            </a:r>
            <a:r>
              <a:rPr lang="en-US" sz="2400" b="1" dirty="0">
                <a:solidFill>
                  <a:schemeClr val="tx1"/>
                </a:solidFill>
              </a:rPr>
              <a:t>, </a:t>
            </a:r>
            <a:r>
              <a:rPr lang="en-US" sz="2400" b="1" dirty="0" err="1">
                <a:solidFill>
                  <a:schemeClr val="tx1"/>
                </a:solidFill>
              </a:rPr>
              <a:t>Kemanusiaan</a:t>
            </a:r>
            <a:r>
              <a:rPr lang="en-US" sz="2400" b="1" dirty="0">
                <a:solidFill>
                  <a:schemeClr val="tx1"/>
                </a:solidFill>
              </a:rPr>
              <a:t>, </a:t>
            </a:r>
            <a:r>
              <a:rPr lang="en-US" sz="2400" b="1" dirty="0" err="1">
                <a:solidFill>
                  <a:schemeClr val="tx1"/>
                </a:solidFill>
              </a:rPr>
              <a:t>Persatuan</a:t>
            </a:r>
            <a:r>
              <a:rPr lang="en-US" sz="2400" b="1" dirty="0">
                <a:solidFill>
                  <a:schemeClr val="tx1"/>
                </a:solidFill>
              </a:rPr>
              <a:t>, </a:t>
            </a:r>
            <a:r>
              <a:rPr lang="en-US" sz="2400" b="1" dirty="0" err="1">
                <a:solidFill>
                  <a:schemeClr val="tx1"/>
                </a:solidFill>
              </a:rPr>
              <a:t>Kerakyatan</a:t>
            </a:r>
            <a:r>
              <a:rPr lang="en-US" sz="2400" b="1" dirty="0">
                <a:solidFill>
                  <a:schemeClr val="tx1"/>
                </a:solidFill>
              </a:rPr>
              <a:t>, </a:t>
            </a:r>
            <a:r>
              <a:rPr lang="en-US" sz="2400" b="1" dirty="0" err="1">
                <a:solidFill>
                  <a:schemeClr val="tx1"/>
                </a:solidFill>
              </a:rPr>
              <a:t>Keadilan</a:t>
            </a:r>
            <a:r>
              <a:rPr lang="en-US" sz="2400" b="1" dirty="0">
                <a:solidFill>
                  <a:schemeClr val="tx1"/>
                </a:solidFill>
              </a:rPr>
              <a:t> </a:t>
            </a:r>
            <a:r>
              <a:rPr lang="en-US" sz="2400" b="1" dirty="0" err="1">
                <a:solidFill>
                  <a:schemeClr val="tx1"/>
                </a:solidFill>
              </a:rPr>
              <a:t>Sosial</a:t>
            </a:r>
            <a:r>
              <a:rPr lang="en-US" sz="2400" b="1" dirty="0">
                <a:solidFill>
                  <a:schemeClr val="tx1"/>
                </a:solidFill>
              </a:rPr>
              <a:t> </a:t>
            </a:r>
            <a:r>
              <a:rPr lang="en-US" sz="2400" b="1" dirty="0" err="1">
                <a:solidFill>
                  <a:schemeClr val="tx1"/>
                </a:solidFill>
              </a:rPr>
              <a:t>ada</a:t>
            </a:r>
            <a:r>
              <a:rPr lang="en-US" sz="2400" b="1" dirty="0">
                <a:solidFill>
                  <a:schemeClr val="tx1"/>
                </a:solidFill>
              </a:rPr>
              <a:t> </a:t>
            </a:r>
            <a:r>
              <a:rPr lang="en-US" sz="2400" b="1" dirty="0" err="1">
                <a:solidFill>
                  <a:schemeClr val="tx1"/>
                </a:solidFill>
              </a:rPr>
              <a:t>dalam</a:t>
            </a:r>
            <a:r>
              <a:rPr lang="en-US" sz="2400" b="1" dirty="0">
                <a:solidFill>
                  <a:schemeClr val="tx1"/>
                </a:solidFill>
              </a:rPr>
              <a:t> </a:t>
            </a:r>
            <a:r>
              <a:rPr lang="en-US" sz="2400" b="1" dirty="0" err="1">
                <a:solidFill>
                  <a:schemeClr val="tx1"/>
                </a:solidFill>
              </a:rPr>
              <a:t>Pancasila</a:t>
            </a:r>
            <a:r>
              <a:rPr lang="en-US" sz="2400" b="1" dirty="0">
                <a:solidFill>
                  <a:schemeClr val="tx1"/>
                </a:solidFill>
              </a:rPr>
              <a:t> </a:t>
            </a:r>
            <a:r>
              <a:rPr lang="en-US" sz="2400" b="1" dirty="0" err="1">
                <a:solidFill>
                  <a:schemeClr val="tx1"/>
                </a:solidFill>
              </a:rPr>
              <a:t>itu</a:t>
            </a:r>
            <a:r>
              <a:rPr lang="en-US" sz="2400" b="1" dirty="0">
                <a:solidFill>
                  <a:schemeClr val="tx1"/>
                </a:solidFill>
              </a:rPr>
              <a:t> </a:t>
            </a:r>
            <a:r>
              <a:rPr lang="en-US" sz="2400" b="1" dirty="0" err="1">
                <a:solidFill>
                  <a:schemeClr val="tx1"/>
                </a:solidFill>
              </a:rPr>
              <a:t>sendiri</a:t>
            </a:r>
            <a:r>
              <a:rPr lang="en-US" sz="2400" b="1" dirty="0">
                <a:solidFill>
                  <a:schemeClr val="tx1"/>
                </a:solidFill>
              </a:rPr>
              <a:t> </a:t>
            </a:r>
            <a:r>
              <a:rPr lang="en-US" sz="2400" b="1" dirty="0" err="1">
                <a:solidFill>
                  <a:schemeClr val="tx1"/>
                </a:solidFill>
              </a:rPr>
              <a:t>sebagai</a:t>
            </a:r>
            <a:r>
              <a:rPr lang="en-US" sz="2400" b="1" dirty="0">
                <a:solidFill>
                  <a:schemeClr val="tx1"/>
                </a:solidFill>
              </a:rPr>
              <a:t> </a:t>
            </a:r>
            <a:r>
              <a:rPr lang="en-US" sz="2400" b="1" dirty="0" err="1">
                <a:solidFill>
                  <a:schemeClr val="tx1"/>
                </a:solidFill>
              </a:rPr>
              <a:t>Dasar</a:t>
            </a:r>
            <a:r>
              <a:rPr lang="en-US" sz="2400" b="1" dirty="0">
                <a:solidFill>
                  <a:schemeClr val="tx1"/>
                </a:solidFill>
              </a:rPr>
              <a:t> Negara Indonesia yang </a:t>
            </a:r>
            <a:r>
              <a:rPr lang="en-US" sz="2400" b="1" dirty="0" err="1">
                <a:solidFill>
                  <a:schemeClr val="tx1"/>
                </a:solidFill>
              </a:rPr>
              <a:t>telah</a:t>
            </a:r>
            <a:r>
              <a:rPr lang="en-US" sz="2400" b="1" dirty="0">
                <a:solidFill>
                  <a:schemeClr val="tx1"/>
                </a:solidFill>
              </a:rPr>
              <a:t> </a:t>
            </a:r>
            <a:r>
              <a:rPr lang="en-US" sz="2400" b="1" dirty="0" err="1">
                <a:solidFill>
                  <a:schemeClr val="tx1"/>
                </a:solidFill>
              </a:rPr>
              <a:t>teruji</a:t>
            </a:r>
            <a:r>
              <a:rPr lang="en-US" sz="2400" b="1" dirty="0">
                <a:solidFill>
                  <a:schemeClr val="tx1"/>
                </a:solidFill>
              </a:rPr>
              <a:t> </a:t>
            </a:r>
            <a:r>
              <a:rPr lang="en-US" sz="2400" b="1" dirty="0" err="1">
                <a:solidFill>
                  <a:schemeClr val="tx1"/>
                </a:solidFill>
              </a:rPr>
              <a:t>kesaktiannya</a:t>
            </a:r>
            <a:r>
              <a:rPr lang="en-US" sz="2400" b="1" dirty="0">
                <a:solidFill>
                  <a:schemeClr val="tx1"/>
                </a:solidFill>
              </a:rPr>
              <a:t>.</a:t>
            </a:r>
          </a:p>
        </p:txBody>
      </p:sp>
    </p:spTree>
    <p:extLst>
      <p:ext uri="{BB962C8B-B14F-4D97-AF65-F5344CB8AC3E}">
        <p14:creationId xmlns:p14="http://schemas.microsoft.com/office/powerpoint/2010/main" val="24840494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81000"/>
            <a:ext cx="8136904" cy="1368474"/>
          </a:xfrm>
        </p:spPr>
        <p:style>
          <a:lnRef idx="1">
            <a:schemeClr val="accent5"/>
          </a:lnRef>
          <a:fillRef idx="2">
            <a:schemeClr val="accent5"/>
          </a:fillRef>
          <a:effectRef idx="1">
            <a:schemeClr val="accent5"/>
          </a:effectRef>
          <a:fontRef idx="minor">
            <a:schemeClr val="dk1"/>
          </a:fontRef>
        </p:style>
        <p:txBody>
          <a:bodyPr>
            <a:normAutofit/>
          </a:bodyPr>
          <a:lstStyle/>
          <a:p>
            <a:r>
              <a:rPr lang="en-US" sz="7200" b="1" dirty="0"/>
              <a:t>TOLERANSI</a:t>
            </a:r>
            <a:r>
              <a:rPr lang="id-ID" sz="5400" b="1" dirty="0"/>
              <a:t> </a:t>
            </a:r>
            <a:endParaRPr lang="en-US" sz="5400" b="1" dirty="0"/>
          </a:p>
        </p:txBody>
      </p:sp>
      <p:sp>
        <p:nvSpPr>
          <p:cNvPr id="3" name="Content Placeholder 2"/>
          <p:cNvSpPr>
            <a:spLocks noGrp="1"/>
          </p:cNvSpPr>
          <p:nvPr>
            <p:ph idx="1"/>
          </p:nvPr>
        </p:nvSpPr>
        <p:spPr>
          <a:xfrm>
            <a:off x="457200" y="1988840"/>
            <a:ext cx="8147248" cy="4488160"/>
          </a:xfrm>
        </p:spPr>
        <p:style>
          <a:lnRef idx="1">
            <a:schemeClr val="accent5"/>
          </a:lnRef>
          <a:fillRef idx="2">
            <a:schemeClr val="accent5"/>
          </a:fillRef>
          <a:effectRef idx="1">
            <a:schemeClr val="accent5"/>
          </a:effectRef>
          <a:fontRef idx="minor">
            <a:schemeClr val="dk1"/>
          </a:fontRef>
        </p:style>
        <p:txBody>
          <a:bodyPr>
            <a:noAutofit/>
          </a:bodyPr>
          <a:lstStyle/>
          <a:p>
            <a:pPr algn="just"/>
            <a:r>
              <a:rPr lang="en-US" sz="2800" dirty="0" err="1"/>
              <a:t>Dalam</a:t>
            </a:r>
            <a:r>
              <a:rPr lang="en-US" sz="2800" dirty="0"/>
              <a:t> Islam </a:t>
            </a:r>
            <a:r>
              <a:rPr lang="en-US" sz="2800" dirty="0" err="1"/>
              <a:t>dikenal</a:t>
            </a:r>
            <a:r>
              <a:rPr lang="en-US" sz="2800" dirty="0"/>
              <a:t> </a:t>
            </a:r>
            <a:r>
              <a:rPr lang="en-US" sz="2800" dirty="0" err="1"/>
              <a:t>dengan</a:t>
            </a:r>
            <a:r>
              <a:rPr lang="en-US" sz="2800" dirty="0"/>
              <a:t> As-</a:t>
            </a:r>
            <a:r>
              <a:rPr lang="en-US" sz="2800" dirty="0" err="1"/>
              <a:t>Samahah</a:t>
            </a:r>
            <a:r>
              <a:rPr lang="en-US" sz="2800" dirty="0"/>
              <a:t>. </a:t>
            </a:r>
            <a:r>
              <a:rPr lang="en-US" sz="2800" dirty="0" err="1"/>
              <a:t>Konsep</a:t>
            </a:r>
            <a:r>
              <a:rPr lang="en-US" sz="2800" dirty="0"/>
              <a:t> </a:t>
            </a:r>
            <a:r>
              <a:rPr lang="en-US" sz="2800" dirty="0" err="1"/>
              <a:t>untuk</a:t>
            </a:r>
            <a:r>
              <a:rPr lang="en-US" sz="2800" dirty="0"/>
              <a:t> </a:t>
            </a:r>
            <a:r>
              <a:rPr lang="en-US" sz="2800" dirty="0" err="1"/>
              <a:t>menggambarkan</a:t>
            </a:r>
            <a:r>
              <a:rPr lang="en-US" sz="2800" dirty="0"/>
              <a:t> </a:t>
            </a:r>
            <a:r>
              <a:rPr lang="en-US" sz="2800" dirty="0" err="1"/>
              <a:t>sikap</a:t>
            </a:r>
            <a:r>
              <a:rPr lang="en-US" sz="2800" dirty="0"/>
              <a:t> </a:t>
            </a:r>
            <a:r>
              <a:rPr lang="en-US" sz="2800" dirty="0" err="1"/>
              <a:t>saling</a:t>
            </a:r>
            <a:r>
              <a:rPr lang="en-US" sz="2800" dirty="0"/>
              <a:t> </a:t>
            </a:r>
            <a:r>
              <a:rPr lang="en-US" sz="2800" dirty="0" err="1"/>
              <a:t>menghormati</a:t>
            </a:r>
            <a:r>
              <a:rPr lang="en-US" sz="2800" dirty="0"/>
              <a:t> </a:t>
            </a:r>
            <a:r>
              <a:rPr lang="en-US" sz="2800" dirty="0" err="1"/>
              <a:t>dan</a:t>
            </a:r>
            <a:r>
              <a:rPr lang="en-US" sz="2800" dirty="0"/>
              <a:t> </a:t>
            </a:r>
            <a:r>
              <a:rPr lang="en-US" sz="2800" dirty="0" err="1"/>
              <a:t>saling</a:t>
            </a:r>
            <a:r>
              <a:rPr lang="en-US" sz="2800" dirty="0"/>
              <a:t> </a:t>
            </a:r>
            <a:r>
              <a:rPr lang="en-US" sz="2800" dirty="0" err="1"/>
              <a:t>bekerjasama</a:t>
            </a:r>
            <a:r>
              <a:rPr lang="en-US" sz="2800" dirty="0"/>
              <a:t> </a:t>
            </a:r>
            <a:r>
              <a:rPr lang="en-US" sz="2800" dirty="0" err="1"/>
              <a:t>diantara</a:t>
            </a:r>
            <a:r>
              <a:rPr lang="en-US" sz="2800" dirty="0"/>
              <a:t> </a:t>
            </a:r>
            <a:r>
              <a:rPr lang="en-US" sz="2800" dirty="0" err="1"/>
              <a:t>kelompok-kelompok</a:t>
            </a:r>
            <a:r>
              <a:rPr lang="en-US" sz="2800" dirty="0"/>
              <a:t> </a:t>
            </a:r>
            <a:r>
              <a:rPr lang="en-US" sz="2800" dirty="0" err="1"/>
              <a:t>masyarakat</a:t>
            </a:r>
            <a:r>
              <a:rPr lang="en-US" sz="2800" dirty="0"/>
              <a:t> yang </a:t>
            </a:r>
            <a:r>
              <a:rPr lang="en-US" sz="2800" dirty="0" err="1"/>
              <a:t>berbeda-beda</a:t>
            </a:r>
            <a:r>
              <a:rPr lang="en-US" sz="2800" dirty="0"/>
              <a:t> </a:t>
            </a:r>
            <a:r>
              <a:rPr lang="en-US" sz="2800" dirty="0" err="1"/>
              <a:t>secara</a:t>
            </a:r>
            <a:r>
              <a:rPr lang="en-US" sz="2800" dirty="0"/>
              <a:t> </a:t>
            </a:r>
            <a:r>
              <a:rPr lang="en-US" sz="2800" dirty="0" err="1"/>
              <a:t>etnis</a:t>
            </a:r>
            <a:r>
              <a:rPr lang="en-US" sz="2800" dirty="0"/>
              <a:t>, </a:t>
            </a:r>
            <a:r>
              <a:rPr lang="en-US" sz="2800" dirty="0" err="1"/>
              <a:t>bahasa</a:t>
            </a:r>
            <a:r>
              <a:rPr lang="en-US" sz="2800" dirty="0"/>
              <a:t>, </a:t>
            </a:r>
            <a:r>
              <a:rPr lang="en-US" sz="2800" dirty="0" err="1"/>
              <a:t>budaya</a:t>
            </a:r>
            <a:r>
              <a:rPr lang="en-US" sz="2800" dirty="0"/>
              <a:t>, </a:t>
            </a:r>
            <a:r>
              <a:rPr lang="en-US" sz="2800" dirty="0" err="1"/>
              <a:t>politik</a:t>
            </a:r>
            <a:r>
              <a:rPr lang="en-US" sz="2800" dirty="0"/>
              <a:t>, </a:t>
            </a:r>
            <a:r>
              <a:rPr lang="en-US" sz="2800" dirty="0" err="1"/>
              <a:t>maupun</a:t>
            </a:r>
            <a:r>
              <a:rPr lang="en-US" sz="2800" dirty="0"/>
              <a:t>, agama. </a:t>
            </a:r>
            <a:r>
              <a:rPr lang="en-US" sz="2800" dirty="0" err="1"/>
              <a:t>Konsep</a:t>
            </a:r>
            <a:r>
              <a:rPr lang="en-US" sz="2800" dirty="0"/>
              <a:t> fundamental </a:t>
            </a:r>
            <a:r>
              <a:rPr lang="en-US" sz="2800" dirty="0" err="1"/>
              <a:t>dalam</a:t>
            </a:r>
            <a:r>
              <a:rPr lang="en-US" sz="2800" dirty="0"/>
              <a:t> agama. (Muhammad </a:t>
            </a:r>
            <a:r>
              <a:rPr lang="en-US" sz="2800" dirty="0" err="1"/>
              <a:t>Yazid</a:t>
            </a:r>
            <a:r>
              <a:rPr lang="en-US" sz="2800" dirty="0"/>
              <a:t>)</a:t>
            </a:r>
          </a:p>
        </p:txBody>
      </p:sp>
    </p:spTree>
    <p:extLst>
      <p:ext uri="{BB962C8B-B14F-4D97-AF65-F5344CB8AC3E}">
        <p14:creationId xmlns:p14="http://schemas.microsoft.com/office/powerpoint/2010/main" val="186123727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157592" cy="1143000"/>
          </a:xfrm>
        </p:spPr>
        <p:style>
          <a:lnRef idx="1">
            <a:schemeClr val="accent6"/>
          </a:lnRef>
          <a:fillRef idx="2">
            <a:schemeClr val="accent6"/>
          </a:fillRef>
          <a:effectRef idx="1">
            <a:schemeClr val="accent6"/>
          </a:effectRef>
          <a:fontRef idx="minor">
            <a:schemeClr val="dk1"/>
          </a:fontRef>
        </p:style>
        <p:txBody>
          <a:bodyPr>
            <a:normAutofit/>
          </a:bodyPr>
          <a:lstStyle/>
          <a:p>
            <a:r>
              <a:rPr lang="en-US" sz="6600" b="1" dirty="0"/>
              <a:t>TOLERANSI KBBI</a:t>
            </a:r>
          </a:p>
        </p:txBody>
      </p:sp>
      <p:sp>
        <p:nvSpPr>
          <p:cNvPr id="3" name="Content Placeholder 2"/>
          <p:cNvSpPr>
            <a:spLocks noGrp="1"/>
          </p:cNvSpPr>
          <p:nvPr>
            <p:ph idx="1"/>
          </p:nvPr>
        </p:nvSpPr>
        <p:spPr>
          <a:xfrm>
            <a:off x="467544" y="2132856"/>
            <a:ext cx="8229600" cy="3888432"/>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0" indent="0" algn="ctr">
              <a:buNone/>
            </a:pPr>
            <a:endParaRPr lang="id-ID" sz="1000" dirty="0"/>
          </a:p>
          <a:p>
            <a:pPr marL="0" indent="0" algn="ctr">
              <a:buNone/>
            </a:pPr>
            <a:r>
              <a:rPr lang="en-US" sz="4000" dirty="0" err="1"/>
              <a:t>Menghargai</a:t>
            </a:r>
            <a:r>
              <a:rPr lang="en-US" sz="4000" dirty="0"/>
              <a:t>, </a:t>
            </a:r>
            <a:r>
              <a:rPr lang="en-US" sz="4000" dirty="0" err="1"/>
              <a:t>membiarkan</a:t>
            </a:r>
            <a:r>
              <a:rPr lang="en-US" sz="4000" dirty="0"/>
              <a:t>,  </a:t>
            </a:r>
            <a:r>
              <a:rPr lang="en-US" sz="4000" dirty="0" err="1"/>
              <a:t>membolehkan</a:t>
            </a:r>
            <a:r>
              <a:rPr lang="en-US" sz="4000" dirty="0"/>
              <a:t> </a:t>
            </a:r>
            <a:r>
              <a:rPr lang="en-US" sz="4000" dirty="0" err="1"/>
              <a:t>terhadap</a:t>
            </a:r>
            <a:r>
              <a:rPr lang="en-US" sz="4000" dirty="0"/>
              <a:t> </a:t>
            </a:r>
            <a:r>
              <a:rPr lang="en-US" sz="4000" dirty="0" err="1"/>
              <a:t>pendirian</a:t>
            </a:r>
            <a:r>
              <a:rPr lang="en-US" sz="4000" dirty="0"/>
              <a:t> : </a:t>
            </a:r>
            <a:r>
              <a:rPr lang="en-US" sz="4000" dirty="0" err="1"/>
              <a:t>pendapat</a:t>
            </a:r>
            <a:r>
              <a:rPr lang="en-US" sz="4000" dirty="0"/>
              <a:t>, </a:t>
            </a:r>
            <a:r>
              <a:rPr lang="en-US" sz="4000" dirty="0" err="1"/>
              <a:t>pandangan</a:t>
            </a:r>
            <a:r>
              <a:rPr lang="en-US" sz="4000" dirty="0"/>
              <a:t>, </a:t>
            </a:r>
            <a:r>
              <a:rPr lang="en-US" sz="4000" dirty="0" err="1"/>
              <a:t>kepercayaan</a:t>
            </a:r>
            <a:r>
              <a:rPr lang="en-US" sz="4000" dirty="0"/>
              <a:t>, </a:t>
            </a:r>
            <a:r>
              <a:rPr lang="en-US" sz="4000" dirty="0" err="1"/>
              <a:t>kebiasaan</a:t>
            </a:r>
            <a:r>
              <a:rPr lang="en-US" sz="4000" dirty="0"/>
              <a:t>, yang </a:t>
            </a:r>
            <a:r>
              <a:rPr lang="en-US" sz="4000" dirty="0" err="1"/>
              <a:t>berbeda</a:t>
            </a:r>
            <a:r>
              <a:rPr lang="en-US" sz="4000" dirty="0"/>
              <a:t> </a:t>
            </a:r>
            <a:r>
              <a:rPr lang="en-US" sz="4000" dirty="0" err="1"/>
              <a:t>dengan</a:t>
            </a:r>
            <a:r>
              <a:rPr lang="en-US" sz="4000" dirty="0"/>
              <a:t> </a:t>
            </a:r>
            <a:r>
              <a:rPr lang="en-US" sz="4000" dirty="0" err="1"/>
              <a:t>pendirian</a:t>
            </a:r>
            <a:r>
              <a:rPr lang="en-US" sz="4000" dirty="0"/>
              <a:t> </a:t>
            </a:r>
            <a:r>
              <a:rPr lang="en-US" sz="4000" dirty="0" err="1"/>
              <a:t>sendiri</a:t>
            </a:r>
            <a:r>
              <a:rPr lang="id-ID" sz="4000" dirty="0"/>
              <a:t>a</a:t>
            </a:r>
          </a:p>
        </p:txBody>
      </p:sp>
    </p:spTree>
    <p:extLst>
      <p:ext uri="{BB962C8B-B14F-4D97-AF65-F5344CB8AC3E}">
        <p14:creationId xmlns:p14="http://schemas.microsoft.com/office/powerpoint/2010/main" val="1576668015"/>
      </p:ext>
    </p:extLst>
  </p:cSld>
  <p:clrMapOvr>
    <a:masterClrMapping/>
  </p:clrMapOvr>
  <p:transition spd="slow">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2"/>
            <a:ext cx="7772400" cy="1470025"/>
          </a:xfrm>
        </p:spPr>
        <p:txBody>
          <a:bodyPr>
            <a:normAutofit/>
          </a:bodyPr>
          <a:lstStyle/>
          <a:p>
            <a:r>
              <a:rPr lang="en-US" b="1" dirty="0"/>
              <a:t>TOLERANSI </a:t>
            </a:r>
          </a:p>
        </p:txBody>
      </p:sp>
      <p:sp>
        <p:nvSpPr>
          <p:cNvPr id="3" name="Subtitle 2"/>
          <p:cNvSpPr>
            <a:spLocks noGrp="1"/>
          </p:cNvSpPr>
          <p:nvPr>
            <p:ph type="subTitle" idx="1"/>
          </p:nvPr>
        </p:nvSpPr>
        <p:spPr>
          <a:xfrm>
            <a:off x="1115616" y="2780928"/>
            <a:ext cx="7128792" cy="3096344"/>
          </a:xfrm>
        </p:spPr>
        <p:txBody>
          <a:bodyPr>
            <a:normAutofit/>
          </a:bodyPr>
          <a:lstStyle/>
          <a:p>
            <a:pPr algn="just"/>
            <a:r>
              <a:rPr lang="en-US" sz="3200" dirty="0" err="1">
                <a:solidFill>
                  <a:schemeClr val="tx1"/>
                </a:solidFill>
              </a:rPr>
              <a:t>Toleransi</a:t>
            </a:r>
            <a:r>
              <a:rPr lang="id-ID" sz="3200" dirty="0">
                <a:solidFill>
                  <a:schemeClr val="tx1"/>
                </a:solidFill>
              </a:rPr>
              <a:t> </a:t>
            </a:r>
            <a:r>
              <a:rPr lang="en-US" sz="3200" dirty="0" err="1">
                <a:solidFill>
                  <a:schemeClr val="tx1"/>
                </a:solidFill>
              </a:rPr>
              <a:t>dikenal</a:t>
            </a:r>
            <a:r>
              <a:rPr lang="en-US" sz="3200" dirty="0">
                <a:solidFill>
                  <a:schemeClr val="tx1"/>
                </a:solidFill>
              </a:rPr>
              <a:t> </a:t>
            </a:r>
            <a:r>
              <a:rPr lang="en-US" sz="3200" dirty="0" err="1">
                <a:solidFill>
                  <a:schemeClr val="tx1"/>
                </a:solidFill>
              </a:rPr>
              <a:t>dengan</a:t>
            </a:r>
            <a:r>
              <a:rPr lang="en-US" sz="3200" dirty="0">
                <a:solidFill>
                  <a:schemeClr val="tx1"/>
                </a:solidFill>
              </a:rPr>
              <a:t> </a:t>
            </a:r>
            <a:r>
              <a:rPr lang="en-US" sz="3200" dirty="0" err="1">
                <a:solidFill>
                  <a:schemeClr val="tx1"/>
                </a:solidFill>
              </a:rPr>
              <a:t>istilah</a:t>
            </a:r>
            <a:r>
              <a:rPr lang="en-US" sz="3200" dirty="0">
                <a:solidFill>
                  <a:schemeClr val="tx1"/>
                </a:solidFill>
              </a:rPr>
              <a:t> </a:t>
            </a:r>
            <a:r>
              <a:rPr lang="en-US" sz="3200" b="1" i="1" dirty="0" err="1">
                <a:solidFill>
                  <a:schemeClr val="tx1"/>
                </a:solidFill>
              </a:rPr>
              <a:t>Tasamuh</a:t>
            </a:r>
            <a:r>
              <a:rPr lang="en-US" sz="3200" b="1" i="1" dirty="0">
                <a:solidFill>
                  <a:schemeClr val="tx1"/>
                </a:solidFill>
              </a:rPr>
              <a:t> </a:t>
            </a:r>
            <a:r>
              <a:rPr lang="en-US" sz="3200" dirty="0">
                <a:solidFill>
                  <a:schemeClr val="tx1"/>
                </a:solidFill>
              </a:rPr>
              <a:t>yang di </a:t>
            </a:r>
            <a:r>
              <a:rPr lang="en-US" sz="3200" dirty="0" err="1">
                <a:solidFill>
                  <a:schemeClr val="tx1"/>
                </a:solidFill>
              </a:rPr>
              <a:t>dalamnya</a:t>
            </a:r>
            <a:r>
              <a:rPr lang="en-US" sz="3200" dirty="0">
                <a:solidFill>
                  <a:schemeClr val="tx1"/>
                </a:solidFill>
              </a:rPr>
              <a:t> </a:t>
            </a:r>
            <a:r>
              <a:rPr lang="en-US" sz="3200" dirty="0" err="1">
                <a:solidFill>
                  <a:schemeClr val="tx1"/>
                </a:solidFill>
              </a:rPr>
              <a:t>terkandung</a:t>
            </a:r>
            <a:r>
              <a:rPr lang="en-US" sz="3200" dirty="0">
                <a:solidFill>
                  <a:schemeClr val="tx1"/>
                </a:solidFill>
              </a:rPr>
              <a:t> </a:t>
            </a:r>
            <a:r>
              <a:rPr lang="en-US" sz="3200" dirty="0" err="1">
                <a:solidFill>
                  <a:schemeClr val="tx1"/>
                </a:solidFill>
              </a:rPr>
              <a:t>makna</a:t>
            </a:r>
            <a:r>
              <a:rPr lang="en-US" sz="3200" dirty="0">
                <a:solidFill>
                  <a:schemeClr val="tx1"/>
                </a:solidFill>
              </a:rPr>
              <a:t> dan </a:t>
            </a:r>
            <a:r>
              <a:rPr lang="en-US" sz="3200" dirty="0" err="1">
                <a:solidFill>
                  <a:schemeClr val="tx1"/>
                </a:solidFill>
              </a:rPr>
              <a:t>nilai</a:t>
            </a:r>
            <a:r>
              <a:rPr lang="en-US" sz="3200" dirty="0">
                <a:solidFill>
                  <a:schemeClr val="tx1"/>
                </a:solidFill>
              </a:rPr>
              <a:t> </a:t>
            </a:r>
            <a:r>
              <a:rPr lang="en-US" sz="3200" b="1" i="1" dirty="0" err="1">
                <a:solidFill>
                  <a:schemeClr val="tx1"/>
                </a:solidFill>
              </a:rPr>
              <a:t>Rahmatan</a:t>
            </a:r>
            <a:r>
              <a:rPr lang="en-US" sz="3200" b="1" i="1" dirty="0">
                <a:solidFill>
                  <a:schemeClr val="tx1"/>
                </a:solidFill>
              </a:rPr>
              <a:t> </a:t>
            </a:r>
            <a:r>
              <a:rPr lang="en-US" sz="3200" b="1" i="1" dirty="0" err="1">
                <a:solidFill>
                  <a:schemeClr val="tx1"/>
                </a:solidFill>
              </a:rPr>
              <a:t>lil</a:t>
            </a:r>
            <a:r>
              <a:rPr lang="en-US" sz="3200" b="1" i="1" dirty="0">
                <a:solidFill>
                  <a:schemeClr val="tx1"/>
                </a:solidFill>
              </a:rPr>
              <a:t> ‘</a:t>
            </a:r>
            <a:r>
              <a:rPr lang="en-US" sz="3200" b="1" i="1" dirty="0" err="1">
                <a:solidFill>
                  <a:schemeClr val="tx1"/>
                </a:solidFill>
              </a:rPr>
              <a:t>Alamin</a:t>
            </a:r>
            <a:r>
              <a:rPr lang="en-US" sz="3200" dirty="0">
                <a:solidFill>
                  <a:schemeClr val="tx1"/>
                </a:solidFill>
              </a:rPr>
              <a:t>. </a:t>
            </a:r>
          </a:p>
        </p:txBody>
      </p:sp>
    </p:spTree>
    <p:extLst>
      <p:ext uri="{BB962C8B-B14F-4D97-AF65-F5344CB8AC3E}">
        <p14:creationId xmlns:p14="http://schemas.microsoft.com/office/powerpoint/2010/main" val="647803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0"/>
            <a:ext cx="7772400" cy="1470025"/>
          </a:xfrm>
        </p:spPr>
        <p:txBody>
          <a:bodyPr/>
          <a:lstStyle/>
          <a:p>
            <a:r>
              <a:rPr lang="en-US" sz="4800" b="1" dirty="0"/>
              <a:t>RAHMATAN LIL ‘ALAMIN</a:t>
            </a:r>
          </a:p>
        </p:txBody>
      </p:sp>
      <p:sp>
        <p:nvSpPr>
          <p:cNvPr id="3" name="Subtitle 2"/>
          <p:cNvSpPr>
            <a:spLocks noGrp="1"/>
          </p:cNvSpPr>
          <p:nvPr>
            <p:ph type="subTitle" idx="1"/>
          </p:nvPr>
        </p:nvSpPr>
        <p:spPr>
          <a:xfrm>
            <a:off x="1369368" y="2564904"/>
            <a:ext cx="6515000" cy="3505944"/>
          </a:xfrm>
        </p:spPr>
        <p:txBody>
          <a:bodyPr>
            <a:normAutofit/>
          </a:bodyPr>
          <a:lstStyle/>
          <a:p>
            <a:pPr marL="514350" indent="-514350" algn="just">
              <a:buFont typeface="+mj-lt"/>
              <a:buAutoNum type="arabicPeriod"/>
            </a:pPr>
            <a:r>
              <a:rPr lang="id-ID" sz="2400" dirty="0">
                <a:solidFill>
                  <a:schemeClr val="tx1"/>
                </a:solidFill>
                <a:latin typeface="Trebuchet MS" panose="020B0603020202020204" pitchFamily="34" charset="0"/>
              </a:rPr>
              <a:t>A</a:t>
            </a:r>
            <a:r>
              <a:rPr lang="en-US" sz="2400" dirty="0" err="1">
                <a:solidFill>
                  <a:schemeClr val="tx1"/>
                </a:solidFill>
                <a:latin typeface="Trebuchet MS" panose="020B0603020202020204" pitchFamily="34" charset="0"/>
              </a:rPr>
              <a:t>gama</a:t>
            </a:r>
            <a:r>
              <a:rPr lang="en-US" sz="2400" dirty="0">
                <a:solidFill>
                  <a:schemeClr val="tx1"/>
                </a:solidFill>
                <a:latin typeface="Trebuchet MS" panose="020B0603020202020204" pitchFamily="34" charset="0"/>
              </a:rPr>
              <a:t> yang </a:t>
            </a:r>
            <a:r>
              <a:rPr lang="en-US" sz="2400" dirty="0" err="1">
                <a:solidFill>
                  <a:schemeClr val="tx1"/>
                </a:solidFill>
                <a:latin typeface="Trebuchet MS" panose="020B0603020202020204" pitchFamily="34" charset="0"/>
              </a:rPr>
              <a:t>memberikan</a:t>
            </a:r>
            <a:r>
              <a:rPr lang="en-US" sz="2400" dirty="0">
                <a:solidFill>
                  <a:schemeClr val="tx1"/>
                </a:solidFill>
                <a:latin typeface="Trebuchet MS" panose="020B0603020202020204" pitchFamily="34" charset="0"/>
              </a:rPr>
              <a:t> Rahmat, </a:t>
            </a:r>
            <a:r>
              <a:rPr lang="en-US" sz="2400" dirty="0" err="1">
                <a:solidFill>
                  <a:schemeClr val="tx1"/>
                </a:solidFill>
                <a:latin typeface="Trebuchet MS" panose="020B0603020202020204" pitchFamily="34" charset="0"/>
              </a:rPr>
              <a:t>mengayomi</a:t>
            </a:r>
            <a:r>
              <a:rPr lang="en-US" sz="2400" dirty="0">
                <a:solidFill>
                  <a:schemeClr val="tx1"/>
                </a:solidFill>
                <a:latin typeface="Trebuchet MS" panose="020B0603020202020204" pitchFamily="34" charset="0"/>
              </a:rPr>
              <a:t> </a:t>
            </a:r>
            <a:r>
              <a:rPr lang="en-US" sz="2400" dirty="0" err="1">
                <a:solidFill>
                  <a:schemeClr val="tx1"/>
                </a:solidFill>
                <a:latin typeface="Trebuchet MS" panose="020B0603020202020204" pitchFamily="34" charset="0"/>
              </a:rPr>
              <a:t>kepada</a:t>
            </a:r>
            <a:r>
              <a:rPr lang="en-US" sz="2400" dirty="0">
                <a:solidFill>
                  <a:schemeClr val="tx1"/>
                </a:solidFill>
                <a:latin typeface="Trebuchet MS" panose="020B0603020202020204" pitchFamily="34" charset="0"/>
              </a:rPr>
              <a:t> </a:t>
            </a:r>
            <a:r>
              <a:rPr lang="en-US" sz="2400" dirty="0" err="1">
                <a:solidFill>
                  <a:schemeClr val="tx1"/>
                </a:solidFill>
                <a:latin typeface="Trebuchet MS" panose="020B0603020202020204" pitchFamily="34" charset="0"/>
              </a:rPr>
              <a:t>seluruh</a:t>
            </a:r>
            <a:r>
              <a:rPr lang="en-US" sz="2400" dirty="0">
                <a:solidFill>
                  <a:schemeClr val="tx1"/>
                </a:solidFill>
                <a:latin typeface="Trebuchet MS" panose="020B0603020202020204" pitchFamily="34" charset="0"/>
              </a:rPr>
              <a:t> </a:t>
            </a:r>
            <a:r>
              <a:rPr lang="en-US" sz="2400" dirty="0" err="1">
                <a:solidFill>
                  <a:schemeClr val="tx1"/>
                </a:solidFill>
                <a:latin typeface="Trebuchet MS" panose="020B0603020202020204" pitchFamily="34" charset="0"/>
              </a:rPr>
              <a:t>alam</a:t>
            </a:r>
            <a:r>
              <a:rPr lang="en-US" sz="2400" dirty="0">
                <a:solidFill>
                  <a:schemeClr val="tx1"/>
                </a:solidFill>
                <a:latin typeface="Trebuchet MS" panose="020B0603020202020204" pitchFamily="34" charset="0"/>
              </a:rPr>
              <a:t>.</a:t>
            </a:r>
          </a:p>
          <a:p>
            <a:pPr marL="514350" indent="-514350" algn="just">
              <a:buFont typeface="+mj-lt"/>
              <a:buAutoNum type="arabicPeriod"/>
            </a:pPr>
            <a:r>
              <a:rPr lang="id-ID" sz="2400" dirty="0">
                <a:solidFill>
                  <a:schemeClr val="tx1"/>
                </a:solidFill>
                <a:latin typeface="Trebuchet MS" panose="020B0603020202020204" pitchFamily="34" charset="0"/>
              </a:rPr>
              <a:t>M</a:t>
            </a:r>
            <a:r>
              <a:rPr lang="en-US" sz="2400" dirty="0" err="1">
                <a:solidFill>
                  <a:schemeClr val="tx1"/>
                </a:solidFill>
                <a:latin typeface="Trebuchet MS" panose="020B0603020202020204" pitchFamily="34" charset="0"/>
              </a:rPr>
              <a:t>engedepankan</a:t>
            </a:r>
            <a:r>
              <a:rPr lang="en-US" sz="2400" dirty="0">
                <a:solidFill>
                  <a:schemeClr val="tx1"/>
                </a:solidFill>
                <a:latin typeface="Trebuchet MS" panose="020B0603020202020204" pitchFamily="34" charset="0"/>
              </a:rPr>
              <a:t> </a:t>
            </a:r>
            <a:r>
              <a:rPr lang="en-US" sz="2400" dirty="0" err="1">
                <a:solidFill>
                  <a:schemeClr val="tx1"/>
                </a:solidFill>
                <a:latin typeface="Trebuchet MS" panose="020B0603020202020204" pitchFamily="34" charset="0"/>
              </a:rPr>
              <a:t>sikap</a:t>
            </a:r>
            <a:r>
              <a:rPr lang="en-US" sz="2400" dirty="0">
                <a:solidFill>
                  <a:schemeClr val="tx1"/>
                </a:solidFill>
                <a:latin typeface="Trebuchet MS" panose="020B0603020202020204" pitchFamily="34" charset="0"/>
              </a:rPr>
              <a:t> </a:t>
            </a:r>
            <a:r>
              <a:rPr lang="en-US" sz="2400" dirty="0" err="1">
                <a:solidFill>
                  <a:schemeClr val="tx1"/>
                </a:solidFill>
                <a:latin typeface="Trebuchet MS" panose="020B0603020202020204" pitchFamily="34" charset="0"/>
              </a:rPr>
              <a:t>toleran</a:t>
            </a:r>
            <a:endParaRPr lang="en-US" sz="2400" dirty="0">
              <a:solidFill>
                <a:schemeClr val="tx1"/>
              </a:solidFill>
              <a:latin typeface="Trebuchet MS" panose="020B0603020202020204" pitchFamily="34" charset="0"/>
            </a:endParaRPr>
          </a:p>
          <a:p>
            <a:pPr marL="514350" indent="-514350" algn="just">
              <a:buFont typeface="+mj-lt"/>
              <a:buAutoNum type="arabicPeriod"/>
            </a:pPr>
            <a:r>
              <a:rPr lang="id-ID" sz="2400" dirty="0">
                <a:solidFill>
                  <a:schemeClr val="tx1"/>
                </a:solidFill>
                <a:latin typeface="Trebuchet MS" panose="020B0603020202020204" pitchFamily="34" charset="0"/>
              </a:rPr>
              <a:t>M</a:t>
            </a:r>
            <a:r>
              <a:rPr lang="en-US" sz="2400" dirty="0" err="1">
                <a:solidFill>
                  <a:schemeClr val="tx1"/>
                </a:solidFill>
                <a:latin typeface="Trebuchet MS" panose="020B0603020202020204" pitchFamily="34" charset="0"/>
              </a:rPr>
              <a:t>enawarkan</a:t>
            </a:r>
            <a:r>
              <a:rPr lang="en-US" sz="2400" dirty="0">
                <a:solidFill>
                  <a:schemeClr val="tx1"/>
                </a:solidFill>
                <a:latin typeface="Trebuchet MS" panose="020B0603020202020204" pitchFamily="34" charset="0"/>
              </a:rPr>
              <a:t> dialog</a:t>
            </a:r>
          </a:p>
          <a:p>
            <a:pPr marL="514350" indent="-514350" algn="just">
              <a:buFont typeface="+mj-lt"/>
              <a:buAutoNum type="arabicPeriod"/>
            </a:pPr>
            <a:r>
              <a:rPr lang="id-ID" sz="2400" dirty="0">
                <a:solidFill>
                  <a:schemeClr val="tx1"/>
                </a:solidFill>
                <a:latin typeface="Trebuchet MS" panose="020B0603020202020204" pitchFamily="34" charset="0"/>
              </a:rPr>
              <a:t>M</a:t>
            </a:r>
            <a:r>
              <a:rPr lang="en-US" sz="2400" dirty="0" err="1">
                <a:solidFill>
                  <a:schemeClr val="tx1"/>
                </a:solidFill>
                <a:latin typeface="Trebuchet MS" panose="020B0603020202020204" pitchFamily="34" charset="0"/>
              </a:rPr>
              <a:t>ewajibkan</a:t>
            </a:r>
            <a:r>
              <a:rPr lang="en-US" sz="2400" dirty="0">
                <a:solidFill>
                  <a:schemeClr val="tx1"/>
                </a:solidFill>
                <a:latin typeface="Trebuchet MS" panose="020B0603020202020204" pitchFamily="34" charset="0"/>
              </a:rPr>
              <a:t> </a:t>
            </a:r>
            <a:r>
              <a:rPr lang="en-US" sz="2400" dirty="0" err="1">
                <a:solidFill>
                  <a:schemeClr val="tx1"/>
                </a:solidFill>
                <a:latin typeface="Trebuchet MS" panose="020B0603020202020204" pitchFamily="34" charset="0"/>
              </a:rPr>
              <a:t>saling</a:t>
            </a:r>
            <a:r>
              <a:rPr lang="en-US" sz="2400" dirty="0">
                <a:solidFill>
                  <a:schemeClr val="tx1"/>
                </a:solidFill>
                <a:latin typeface="Trebuchet MS" panose="020B0603020202020204" pitchFamily="34" charset="0"/>
              </a:rPr>
              <a:t> </a:t>
            </a:r>
            <a:r>
              <a:rPr lang="en-US" sz="2400" dirty="0" err="1">
                <a:solidFill>
                  <a:schemeClr val="tx1"/>
                </a:solidFill>
                <a:latin typeface="Trebuchet MS" panose="020B0603020202020204" pitchFamily="34" charset="0"/>
              </a:rPr>
              <a:t>menghormati</a:t>
            </a:r>
            <a:r>
              <a:rPr lang="en-US" sz="2400" dirty="0">
                <a:solidFill>
                  <a:schemeClr val="tx1"/>
                </a:solidFill>
                <a:latin typeface="Trebuchet MS" panose="020B0603020202020204" pitchFamily="34" charset="0"/>
              </a:rPr>
              <a:t>, </a:t>
            </a:r>
            <a:r>
              <a:rPr lang="en-US" sz="2400" dirty="0" err="1">
                <a:solidFill>
                  <a:schemeClr val="tx1"/>
                </a:solidFill>
                <a:latin typeface="Trebuchet MS" panose="020B0603020202020204" pitchFamily="34" charset="0"/>
              </a:rPr>
              <a:t>bukan</a:t>
            </a:r>
            <a:r>
              <a:rPr lang="en-US" sz="2400" dirty="0">
                <a:solidFill>
                  <a:schemeClr val="tx1"/>
                </a:solidFill>
                <a:latin typeface="Trebuchet MS" panose="020B0603020202020204" pitchFamily="34" charset="0"/>
              </a:rPr>
              <a:t> </a:t>
            </a:r>
            <a:r>
              <a:rPr lang="en-US" sz="2400" dirty="0" err="1">
                <a:solidFill>
                  <a:schemeClr val="tx1"/>
                </a:solidFill>
                <a:latin typeface="Trebuchet MS" panose="020B0603020202020204" pitchFamily="34" charset="0"/>
              </a:rPr>
              <a:t>memaksa</a:t>
            </a:r>
            <a:endParaRPr lang="en-US" sz="2400" dirty="0">
              <a:solidFill>
                <a:schemeClr val="tx1"/>
              </a:solidFill>
              <a:latin typeface="Trebuchet MS" panose="020B0603020202020204" pitchFamily="34" charset="0"/>
            </a:endParaRPr>
          </a:p>
          <a:p>
            <a:pPr marL="514350" indent="-514350" algn="just">
              <a:buFont typeface="+mj-lt"/>
              <a:buAutoNum type="arabicPeriod"/>
            </a:pPr>
            <a:r>
              <a:rPr lang="en-US" sz="2400" dirty="0">
                <a:solidFill>
                  <a:schemeClr val="tx1"/>
                </a:solidFill>
                <a:latin typeface="Trebuchet MS" panose="020B0603020202020204" pitchFamily="34" charset="0"/>
              </a:rPr>
              <a:t> </a:t>
            </a:r>
            <a:r>
              <a:rPr lang="id-ID" sz="2400" dirty="0">
                <a:solidFill>
                  <a:schemeClr val="tx1"/>
                </a:solidFill>
                <a:latin typeface="Trebuchet MS" panose="020B0603020202020204" pitchFamily="34" charset="0"/>
              </a:rPr>
              <a:t>M</a:t>
            </a:r>
            <a:r>
              <a:rPr lang="en-US" sz="2400" dirty="0" err="1">
                <a:solidFill>
                  <a:schemeClr val="tx1"/>
                </a:solidFill>
                <a:latin typeface="Trebuchet MS" panose="020B0603020202020204" pitchFamily="34" charset="0"/>
              </a:rPr>
              <a:t>engakui</a:t>
            </a:r>
            <a:r>
              <a:rPr lang="en-US" sz="2400" dirty="0">
                <a:solidFill>
                  <a:schemeClr val="tx1"/>
                </a:solidFill>
                <a:latin typeface="Trebuchet MS" panose="020B0603020202020204" pitchFamily="34" charset="0"/>
              </a:rPr>
              <a:t> </a:t>
            </a:r>
            <a:r>
              <a:rPr lang="en-US" sz="2400" dirty="0" err="1">
                <a:solidFill>
                  <a:schemeClr val="tx1"/>
                </a:solidFill>
                <a:latin typeface="Trebuchet MS" panose="020B0603020202020204" pitchFamily="34" charset="0"/>
              </a:rPr>
              <a:t>keragaman</a:t>
            </a:r>
            <a:r>
              <a:rPr lang="en-US" sz="2400" dirty="0">
                <a:solidFill>
                  <a:schemeClr val="tx1"/>
                </a:solidFill>
                <a:latin typeface="Trebuchet MS" panose="020B0603020202020204" pitchFamily="34" charset="0"/>
              </a:rPr>
              <a:t> </a:t>
            </a:r>
            <a:r>
              <a:rPr lang="en-US" sz="2400" dirty="0" err="1">
                <a:solidFill>
                  <a:schemeClr val="tx1"/>
                </a:solidFill>
                <a:latin typeface="Trebuchet MS" panose="020B0603020202020204" pitchFamily="34" charset="0"/>
              </a:rPr>
              <a:t>ummat</a:t>
            </a:r>
            <a:endParaRPr lang="en-US" sz="2400" dirty="0">
              <a:solidFill>
                <a:schemeClr val="tx1"/>
              </a:solidFill>
              <a:latin typeface="Trebuchet MS" panose="020B0603020202020204" pitchFamily="34" charset="0"/>
            </a:endParaRPr>
          </a:p>
          <a:p>
            <a:pPr algn="just"/>
            <a:endParaRPr lang="en-US" dirty="0">
              <a:solidFill>
                <a:schemeClr val="tx1"/>
              </a:solidFill>
            </a:endParaRPr>
          </a:p>
        </p:txBody>
      </p:sp>
    </p:spTree>
    <p:extLst>
      <p:ext uri="{BB962C8B-B14F-4D97-AF65-F5344CB8AC3E}">
        <p14:creationId xmlns:p14="http://schemas.microsoft.com/office/powerpoint/2010/main" val="1094537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AABFE9-A4D9-469C-9186-2681A82BD008}"/>
              </a:ext>
            </a:extLst>
          </p:cNvPr>
          <p:cNvSpPr>
            <a:spLocks noGrp="1"/>
          </p:cNvSpPr>
          <p:nvPr>
            <p:ph type="ctrTitle"/>
          </p:nvPr>
        </p:nvSpPr>
        <p:spPr>
          <a:xfrm>
            <a:off x="685800" y="260648"/>
            <a:ext cx="7772400" cy="1470025"/>
          </a:xfrm>
        </p:spPr>
        <p:txBody>
          <a:bodyPr>
            <a:normAutofit fontScale="90000"/>
          </a:bodyPr>
          <a:lstStyle/>
          <a:p>
            <a:r>
              <a:rPr lang="en-US" b="1" dirty="0">
                <a:solidFill>
                  <a:schemeClr val="tx1"/>
                </a:solidFill>
                <a:latin typeface="Calibri" panose="020F0502020204030204" pitchFamily="34" charset="0"/>
              </a:rPr>
              <a:t>PERBEDAAN DAN TOLERANSI</a:t>
            </a:r>
            <a:endParaRPr lang="en-ID" dirty="0">
              <a:solidFill>
                <a:schemeClr val="tx1"/>
              </a:solidFill>
            </a:endParaRPr>
          </a:p>
        </p:txBody>
      </p:sp>
      <p:sp>
        <p:nvSpPr>
          <p:cNvPr id="3" name="Subtitle 2">
            <a:extLst>
              <a:ext uri="{FF2B5EF4-FFF2-40B4-BE49-F238E27FC236}">
                <a16:creationId xmlns:a16="http://schemas.microsoft.com/office/drawing/2014/main" xmlns="" id="{DB5F0729-D8B2-4B65-AF75-CEDEE0F8B60C}"/>
              </a:ext>
            </a:extLst>
          </p:cNvPr>
          <p:cNvSpPr>
            <a:spLocks noGrp="1"/>
          </p:cNvSpPr>
          <p:nvPr>
            <p:ph type="subTitle" idx="1"/>
          </p:nvPr>
        </p:nvSpPr>
        <p:spPr>
          <a:xfrm>
            <a:off x="685800" y="1954212"/>
            <a:ext cx="7772400" cy="4903788"/>
          </a:xfrm>
        </p:spPr>
        <p:txBody>
          <a:bodyPr>
            <a:normAutofit fontScale="62500" lnSpcReduction="20000"/>
          </a:bodyPr>
          <a:lstStyle/>
          <a:p>
            <a:pPr marL="457200" lvl="0" indent="-457200" algn="just">
              <a:lnSpc>
                <a:spcPct val="107000"/>
              </a:lnSpc>
              <a:spcAft>
                <a:spcPts val="800"/>
              </a:spcAft>
              <a:buFont typeface="+mj-lt"/>
              <a:buAutoNum type="arabicPeriod"/>
            </a:pPr>
            <a:r>
              <a:rPr lang="id-ID" sz="3800" dirty="0">
                <a:solidFill>
                  <a:srgbClr val="333333"/>
                </a:solidFill>
                <a:effectLst/>
                <a:latin typeface="Calibri" panose="020F0502020204030204" pitchFamily="34" charset="0"/>
                <a:ea typeface="Calibri" panose="020F0502020204030204" pitchFamily="34" charset="0"/>
              </a:rPr>
              <a:t>Pada hakikatnya, perbedaan</a:t>
            </a:r>
            <a:r>
              <a:rPr lang="en-US" sz="3800" dirty="0">
                <a:solidFill>
                  <a:srgbClr val="333333"/>
                </a:solidFill>
                <a:effectLst/>
                <a:latin typeface="Calibri" panose="020F0502020204030204" pitchFamily="34" charset="0"/>
                <a:ea typeface="Calibri" panose="020F0502020204030204" pitchFamily="34" charset="0"/>
              </a:rPr>
              <a:t> </a:t>
            </a:r>
            <a:r>
              <a:rPr lang="en-US" sz="3800" dirty="0" err="1">
                <a:solidFill>
                  <a:srgbClr val="333333"/>
                </a:solidFill>
                <a:effectLst/>
                <a:latin typeface="Calibri" panose="020F0502020204030204" pitchFamily="34" charset="0"/>
                <a:ea typeface="Calibri" panose="020F0502020204030204" pitchFamily="34" charset="0"/>
              </a:rPr>
              <a:t>itu</a:t>
            </a:r>
            <a:r>
              <a:rPr lang="id-ID" sz="3800" dirty="0">
                <a:solidFill>
                  <a:srgbClr val="333333"/>
                </a:solidFill>
                <a:effectLst/>
                <a:latin typeface="Calibri" panose="020F0502020204030204" pitchFamily="34" charset="0"/>
                <a:ea typeface="Calibri" panose="020F0502020204030204" pitchFamily="34" charset="0"/>
              </a:rPr>
              <a:t> merupakan suatu keniscayaan </a:t>
            </a:r>
            <a:r>
              <a:rPr lang="id-ID" sz="3800" i="1" dirty="0">
                <a:solidFill>
                  <a:srgbClr val="333333"/>
                </a:solidFill>
                <a:effectLst/>
                <a:latin typeface="Calibri" panose="020F0502020204030204" pitchFamily="34" charset="0"/>
                <a:ea typeface="Calibri" panose="020F0502020204030204" pitchFamily="34" charset="0"/>
              </a:rPr>
              <a:t>(sunnatullah). </a:t>
            </a:r>
            <a:r>
              <a:rPr lang="id-ID" sz="3800" dirty="0">
                <a:solidFill>
                  <a:srgbClr val="333333"/>
                </a:solidFill>
                <a:effectLst/>
                <a:latin typeface="Calibri" panose="020F0502020204030204" pitchFamily="34" charset="0"/>
                <a:ea typeface="Calibri" panose="020F0502020204030204" pitchFamily="34" charset="0"/>
              </a:rPr>
              <a:t>Perbedaan mestinya justru mendorong mereka untuk saling mengenal, sebagaimana dinyatakan dalam Al-Quran</a:t>
            </a:r>
            <a:r>
              <a:rPr lang="en-US" sz="3800" dirty="0">
                <a:solidFill>
                  <a:srgbClr val="333333"/>
                </a:solidFill>
                <a:effectLst/>
                <a:latin typeface="Calibri" panose="020F0502020204030204" pitchFamily="34" charset="0"/>
                <a:ea typeface="Calibri" panose="020F0502020204030204" pitchFamily="34" charset="0"/>
              </a:rPr>
              <a:t> </a:t>
            </a:r>
            <a:r>
              <a:rPr lang="id-ID" sz="3800" dirty="0">
                <a:solidFill>
                  <a:srgbClr val="333333"/>
                </a:solidFill>
                <a:effectLst/>
                <a:latin typeface="Calibri" panose="020F0502020204030204" pitchFamily="34" charset="0"/>
                <a:ea typeface="Calibri" panose="020F0502020204030204" pitchFamily="34" charset="0"/>
              </a:rPr>
              <a:t>:</a:t>
            </a:r>
            <a:endParaRPr lang="en-US" sz="3800" dirty="0">
              <a:solidFill>
                <a:srgbClr val="333333"/>
              </a:solidFill>
              <a:effectLst/>
              <a:latin typeface="Calibri" panose="020F0502020204030204" pitchFamily="34" charset="0"/>
              <a:ea typeface="Calibri" panose="020F0502020204030204" pitchFamily="34" charset="0"/>
            </a:endParaRPr>
          </a:p>
          <a:p>
            <a:pPr lvl="0" algn="just">
              <a:lnSpc>
                <a:spcPct val="107000"/>
              </a:lnSpc>
              <a:spcAft>
                <a:spcPts val="800"/>
              </a:spcAft>
            </a:pPr>
            <a:endParaRPr lang="en-ID" sz="1800" dirty="0">
              <a:effectLst/>
              <a:latin typeface="Calibri" panose="020F0502020204030204" pitchFamily="34" charset="0"/>
              <a:ea typeface="Calibri" panose="020F0502020204030204" pitchFamily="34" charset="0"/>
            </a:endParaRPr>
          </a:p>
          <a:p>
            <a:pPr marR="270510" algn="just" rtl="1">
              <a:lnSpc>
                <a:spcPct val="107000"/>
              </a:lnSpc>
              <a:spcAft>
                <a:spcPts val="600"/>
              </a:spcAft>
            </a:pPr>
            <a:r>
              <a:rPr lang="ar-SA" sz="5100" dirty="0">
                <a:solidFill>
                  <a:srgbClr val="000000"/>
                </a:solidFill>
                <a:effectLst/>
                <a:latin typeface="Calibri" panose="020F0502020204030204" pitchFamily="34" charset="0"/>
                <a:ea typeface="Arabic Typesetting" panose="03020402040406030203" pitchFamily="66" charset="-78"/>
                <a:cs typeface="Arabic Typesetting" panose="03020402040406030203" pitchFamily="66" charset="-78"/>
              </a:rPr>
              <a:t>يَٰٓأَيُّهَا ٱلنَّاسُ إِنَّا خَلَقۡنَٰكُم مِّن ذَكَرٖ وَأُنثَىٰ وَجَعَلۡنَٰكُمۡ شُعُوبٗا وَقَبَآئِلَ لِتَعَارَفُوٓاْۚ إِنَّ أَكۡرَمَكُمۡ عِندَ ٱللَّهِ أَتۡقَىٰكُمۡۚ إِنَّ ٱللَّهَ عَلِيمٌ خَبِيرٞ ١٣</a:t>
            </a:r>
            <a:endParaRPr lang="en-ID" sz="5100" dirty="0">
              <a:effectLst/>
              <a:latin typeface="Calibri" panose="020F0502020204030204" pitchFamily="34" charset="0"/>
              <a:ea typeface="Calibri" panose="020F0502020204030204" pitchFamily="34" charset="0"/>
            </a:endParaRPr>
          </a:p>
          <a:p>
            <a:pPr marL="270510" algn="just">
              <a:lnSpc>
                <a:spcPct val="107000"/>
              </a:lnSpc>
              <a:spcAft>
                <a:spcPts val="600"/>
              </a:spcAft>
            </a:pPr>
            <a:r>
              <a:rPr lang="id-ID" sz="3400" i="1" dirty="0">
                <a:solidFill>
                  <a:srgbClr val="333333"/>
                </a:solidFill>
                <a:effectLst/>
                <a:latin typeface="Calibri" panose="020F0502020204030204" pitchFamily="34" charset="0"/>
                <a:ea typeface="Calibri" panose="020F0502020204030204" pitchFamily="34" charset="0"/>
              </a:rPr>
              <a:t>“Hai manusia, sesungguhnya Kami menciptakan kamu dari seorang laki-laki dan seorang perempuan dan menjadikan kamu berbangsa-bangsa dan bersuku-suku supaya kamu saling kenal-mengenal. Sesungguhnya orang yang paling mulia diantara kamu disisi Allah ialah orang yang paling takwa diantara kamu. Sesungguhnya Allah Maha Mengetahui lagi Maha Mengenal”</a:t>
            </a:r>
            <a:r>
              <a:rPr lang="id-ID" sz="3400" dirty="0">
                <a:solidFill>
                  <a:srgbClr val="333333"/>
                </a:solidFill>
                <a:effectLst/>
                <a:latin typeface="Calibri" panose="020F0502020204030204" pitchFamily="34" charset="0"/>
                <a:ea typeface="Calibri" panose="020F0502020204030204" pitchFamily="34" charset="0"/>
              </a:rPr>
              <a:t> (QS. Al-Hujurat 49:13)</a:t>
            </a:r>
            <a:endParaRPr lang="en-ID" sz="3400" dirty="0">
              <a:effectLst/>
              <a:latin typeface="Calibri" panose="020F0502020204030204" pitchFamily="34" charset="0"/>
              <a:ea typeface="Calibri" panose="020F0502020204030204" pitchFamily="34" charset="0"/>
            </a:endParaRPr>
          </a:p>
          <a:p>
            <a:pPr algn="just"/>
            <a:endParaRPr lang="en-ID" dirty="0"/>
          </a:p>
        </p:txBody>
      </p:sp>
    </p:spTree>
    <p:extLst>
      <p:ext uri="{BB962C8B-B14F-4D97-AF65-F5344CB8AC3E}">
        <p14:creationId xmlns:p14="http://schemas.microsoft.com/office/powerpoint/2010/main" val="351394049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
  <TotalTime>433</TotalTime>
  <Words>1160</Words>
  <Application>Microsoft Office PowerPoint</Application>
  <PresentationFormat>On-screen Show (4:3)</PresentationFormat>
  <Paragraphs>84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Wisp</vt:lpstr>
      <vt:lpstr>PowerPoint Presentation</vt:lpstr>
      <vt:lpstr>PowerPoint Presentation</vt:lpstr>
      <vt:lpstr>KEBHINEKAAN</vt:lpstr>
      <vt:lpstr>PowerPoint Presentation</vt:lpstr>
      <vt:lpstr>TOLERANSI </vt:lpstr>
      <vt:lpstr>TOLERANSI KBBI</vt:lpstr>
      <vt:lpstr>TOLERANSI </vt:lpstr>
      <vt:lpstr>RAHMATAN LIL ‘ALAMIN</vt:lpstr>
      <vt:lpstr>PERBEDAAN DAN TOLERANSI</vt:lpstr>
      <vt:lpstr>PowerPoint Presentation</vt:lpstr>
      <vt:lpstr>PowerPoint Presentation</vt:lpstr>
      <vt:lpstr>PowerPoint Presentation</vt:lpstr>
      <vt:lpstr>MODERASI</vt:lpstr>
      <vt:lpstr>MODERASI BERAGAMA</vt:lpstr>
      <vt:lpstr>PowerPoint Presentation</vt:lpstr>
      <vt:lpstr>SERUAN MODERAT</vt:lpstr>
      <vt:lpstr>PowerPoint Presentation</vt:lpstr>
      <vt:lpstr>PowerPoint Presentation</vt:lpstr>
      <vt:lpstr>RADIKALISME</vt:lpstr>
      <vt:lpstr>CIRI RADIKALISME</vt:lpstr>
      <vt:lpstr>FAKTOR RADIKALISME</vt:lpstr>
      <vt:lpstr>Penguatan Kerukunan</vt:lpstr>
      <vt:lpstr>TERIMA KASIH</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KEBHINEKAAN DALAM MERAJUT  KERUKUNAN UMAT BERAGAMA</dc:title>
  <dc:creator>ismail - [2010]</dc:creator>
  <cp:lastModifiedBy>K2C KOMPUTINDO</cp:lastModifiedBy>
  <cp:revision>52</cp:revision>
  <dcterms:created xsi:type="dcterms:W3CDTF">2019-08-06T06:41:51Z</dcterms:created>
  <dcterms:modified xsi:type="dcterms:W3CDTF">2023-09-15T02:30:24Z</dcterms:modified>
</cp:coreProperties>
</file>