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74" r:id="rId9"/>
    <p:sldId id="259" r:id="rId10"/>
    <p:sldId id="260" r:id="rId11"/>
    <p:sldId id="275" r:id="rId12"/>
    <p:sldId id="276" r:id="rId13"/>
    <p:sldId id="277" r:id="rId14"/>
    <p:sldId id="278" r:id="rId15"/>
    <p:sldId id="263" r:id="rId16"/>
    <p:sldId id="279" r:id="rId17"/>
    <p:sldId id="280" r:id="rId18"/>
    <p:sldId id="264" r:id="rId19"/>
    <p:sldId id="267" r:id="rId20"/>
    <p:sldId id="268" r:id="rId21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9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012334" y="3164848"/>
            <a:ext cx="6263330" cy="934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000" b="1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000" b="1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000" b="1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3000" b="1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8000" y="10287000"/>
                </a:moveTo>
                <a:lnTo>
                  <a:pt x="0" y="10287000"/>
                </a:lnTo>
                <a:lnTo>
                  <a:pt x="0" y="0"/>
                </a:lnTo>
                <a:lnTo>
                  <a:pt x="18288000" y="0"/>
                </a:lnTo>
                <a:lnTo>
                  <a:pt x="18288000" y="10287000"/>
                </a:lnTo>
                <a:close/>
              </a:path>
            </a:pathLst>
          </a:custGeom>
          <a:solidFill>
            <a:srgbClr val="4582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78216" y="3681548"/>
            <a:ext cx="10131566" cy="2006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0" b="1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96421" y="3428986"/>
            <a:ext cx="11295156" cy="3302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0" b="1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17116440" y="4395368"/>
            <a:ext cx="285750" cy="1495425"/>
            <a:chOff x="17116440" y="4395368"/>
            <a:chExt cx="285750" cy="1495425"/>
          </a:xfrm>
        </p:grpSpPr>
        <p:sp>
          <p:nvSpPr>
            <p:cNvPr id="6" name="object 6"/>
            <p:cNvSpPr/>
            <p:nvPr/>
          </p:nvSpPr>
          <p:spPr>
            <a:xfrm>
              <a:off x="17116440" y="4395368"/>
              <a:ext cx="285750" cy="285750"/>
            </a:xfrm>
            <a:custGeom>
              <a:avLst/>
              <a:gdLst/>
              <a:ahLst/>
              <a:cxnLst/>
              <a:rect l="l" t="t" r="r" b="b"/>
              <a:pathLst>
                <a:path w="285750" h="285750">
                  <a:moveTo>
                    <a:pt x="142875" y="285750"/>
                  </a:moveTo>
                  <a:lnTo>
                    <a:pt x="97715" y="278466"/>
                  </a:lnTo>
                  <a:lnTo>
                    <a:pt x="58494" y="258183"/>
                  </a:lnTo>
                  <a:lnTo>
                    <a:pt x="27566" y="227255"/>
                  </a:lnTo>
                  <a:lnTo>
                    <a:pt x="7283" y="188034"/>
                  </a:lnTo>
                  <a:lnTo>
                    <a:pt x="0" y="142875"/>
                  </a:lnTo>
                  <a:lnTo>
                    <a:pt x="7283" y="97715"/>
                  </a:lnTo>
                  <a:lnTo>
                    <a:pt x="27566" y="58494"/>
                  </a:lnTo>
                  <a:lnTo>
                    <a:pt x="58494" y="27566"/>
                  </a:lnTo>
                  <a:lnTo>
                    <a:pt x="97715" y="7283"/>
                  </a:lnTo>
                  <a:lnTo>
                    <a:pt x="142875" y="0"/>
                  </a:lnTo>
                  <a:lnTo>
                    <a:pt x="188034" y="7283"/>
                  </a:lnTo>
                  <a:lnTo>
                    <a:pt x="227255" y="27566"/>
                  </a:lnTo>
                  <a:lnTo>
                    <a:pt x="258183" y="58494"/>
                  </a:lnTo>
                  <a:lnTo>
                    <a:pt x="278466" y="97715"/>
                  </a:lnTo>
                  <a:lnTo>
                    <a:pt x="285750" y="142875"/>
                  </a:lnTo>
                  <a:lnTo>
                    <a:pt x="278466" y="188034"/>
                  </a:lnTo>
                  <a:lnTo>
                    <a:pt x="258183" y="227255"/>
                  </a:lnTo>
                  <a:lnTo>
                    <a:pt x="227255" y="258183"/>
                  </a:lnTo>
                  <a:lnTo>
                    <a:pt x="188034" y="278466"/>
                  </a:lnTo>
                  <a:lnTo>
                    <a:pt x="142875" y="285750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7221870" y="4494200"/>
              <a:ext cx="73025" cy="1396365"/>
            </a:xfrm>
            <a:custGeom>
              <a:avLst/>
              <a:gdLst/>
              <a:ahLst/>
              <a:cxnLst/>
              <a:rect l="l" t="t" r="r" b="b"/>
              <a:pathLst>
                <a:path w="73025" h="1396364">
                  <a:moveTo>
                    <a:pt x="72877" y="1360104"/>
                  </a:moveTo>
                  <a:lnTo>
                    <a:pt x="70013" y="1374074"/>
                  </a:lnTo>
                  <a:lnTo>
                    <a:pt x="62202" y="1385483"/>
                  </a:lnTo>
                  <a:lnTo>
                    <a:pt x="50620" y="1393177"/>
                  </a:lnTo>
                  <a:lnTo>
                    <a:pt x="36484" y="1395989"/>
                  </a:lnTo>
                  <a:lnTo>
                    <a:pt x="22257" y="1393177"/>
                  </a:lnTo>
                  <a:lnTo>
                    <a:pt x="10674" y="1385483"/>
                  </a:lnTo>
                  <a:lnTo>
                    <a:pt x="2864" y="1374074"/>
                  </a:lnTo>
                  <a:lnTo>
                    <a:pt x="0" y="1360104"/>
                  </a:lnTo>
                  <a:lnTo>
                    <a:pt x="2864" y="1346135"/>
                  </a:lnTo>
                  <a:lnTo>
                    <a:pt x="10674" y="1334726"/>
                  </a:lnTo>
                  <a:lnTo>
                    <a:pt x="22257" y="1327032"/>
                  </a:lnTo>
                  <a:lnTo>
                    <a:pt x="36393" y="1324220"/>
                  </a:lnTo>
                  <a:lnTo>
                    <a:pt x="50620" y="1327032"/>
                  </a:lnTo>
                  <a:lnTo>
                    <a:pt x="62202" y="1334726"/>
                  </a:lnTo>
                  <a:lnTo>
                    <a:pt x="70013" y="1346135"/>
                  </a:lnTo>
                  <a:lnTo>
                    <a:pt x="72877" y="1360104"/>
                  </a:lnTo>
                  <a:close/>
                </a:path>
                <a:path w="73025" h="1396364">
                  <a:moveTo>
                    <a:pt x="72877" y="918701"/>
                  </a:moveTo>
                  <a:lnTo>
                    <a:pt x="70013" y="932670"/>
                  </a:lnTo>
                  <a:lnTo>
                    <a:pt x="62202" y="944079"/>
                  </a:lnTo>
                  <a:lnTo>
                    <a:pt x="50620" y="951773"/>
                  </a:lnTo>
                  <a:lnTo>
                    <a:pt x="36438" y="954594"/>
                  </a:lnTo>
                  <a:lnTo>
                    <a:pt x="22257" y="951773"/>
                  </a:lnTo>
                  <a:lnTo>
                    <a:pt x="10674" y="944079"/>
                  </a:lnTo>
                  <a:lnTo>
                    <a:pt x="2864" y="932670"/>
                  </a:lnTo>
                  <a:lnTo>
                    <a:pt x="0" y="918701"/>
                  </a:lnTo>
                  <a:lnTo>
                    <a:pt x="2864" y="904731"/>
                  </a:lnTo>
                  <a:lnTo>
                    <a:pt x="10674" y="893322"/>
                  </a:lnTo>
                  <a:lnTo>
                    <a:pt x="22257" y="885628"/>
                  </a:lnTo>
                  <a:lnTo>
                    <a:pt x="36438" y="882807"/>
                  </a:lnTo>
                  <a:lnTo>
                    <a:pt x="50620" y="885628"/>
                  </a:lnTo>
                  <a:lnTo>
                    <a:pt x="62202" y="893322"/>
                  </a:lnTo>
                  <a:lnTo>
                    <a:pt x="70013" y="904731"/>
                  </a:lnTo>
                  <a:lnTo>
                    <a:pt x="72877" y="918701"/>
                  </a:lnTo>
                  <a:close/>
                </a:path>
                <a:path w="73025" h="1396364">
                  <a:moveTo>
                    <a:pt x="72877" y="477297"/>
                  </a:moveTo>
                  <a:lnTo>
                    <a:pt x="70013" y="491266"/>
                  </a:lnTo>
                  <a:lnTo>
                    <a:pt x="62202" y="502676"/>
                  </a:lnTo>
                  <a:lnTo>
                    <a:pt x="50620" y="510369"/>
                  </a:lnTo>
                  <a:lnTo>
                    <a:pt x="36438" y="513191"/>
                  </a:lnTo>
                  <a:lnTo>
                    <a:pt x="22257" y="510369"/>
                  </a:lnTo>
                  <a:lnTo>
                    <a:pt x="10674" y="502676"/>
                  </a:lnTo>
                  <a:lnTo>
                    <a:pt x="2864" y="491266"/>
                  </a:lnTo>
                  <a:lnTo>
                    <a:pt x="0" y="477297"/>
                  </a:lnTo>
                  <a:lnTo>
                    <a:pt x="2864" y="463328"/>
                  </a:lnTo>
                  <a:lnTo>
                    <a:pt x="10674" y="451918"/>
                  </a:lnTo>
                  <a:lnTo>
                    <a:pt x="22257" y="444225"/>
                  </a:lnTo>
                  <a:lnTo>
                    <a:pt x="36438" y="441403"/>
                  </a:lnTo>
                  <a:lnTo>
                    <a:pt x="50620" y="444225"/>
                  </a:lnTo>
                  <a:lnTo>
                    <a:pt x="62202" y="451918"/>
                  </a:lnTo>
                  <a:lnTo>
                    <a:pt x="70013" y="463328"/>
                  </a:lnTo>
                  <a:lnTo>
                    <a:pt x="72877" y="477297"/>
                  </a:lnTo>
                  <a:close/>
                </a:path>
                <a:path w="73025" h="1396364">
                  <a:moveTo>
                    <a:pt x="72877" y="35893"/>
                  </a:moveTo>
                  <a:lnTo>
                    <a:pt x="70013" y="49862"/>
                  </a:lnTo>
                  <a:lnTo>
                    <a:pt x="62202" y="61272"/>
                  </a:lnTo>
                  <a:lnTo>
                    <a:pt x="50620" y="68965"/>
                  </a:lnTo>
                  <a:lnTo>
                    <a:pt x="36438" y="71787"/>
                  </a:lnTo>
                  <a:lnTo>
                    <a:pt x="22257" y="68965"/>
                  </a:lnTo>
                  <a:lnTo>
                    <a:pt x="10674" y="61272"/>
                  </a:lnTo>
                  <a:lnTo>
                    <a:pt x="2864" y="49862"/>
                  </a:lnTo>
                  <a:lnTo>
                    <a:pt x="0" y="35893"/>
                  </a:lnTo>
                  <a:lnTo>
                    <a:pt x="2864" y="21924"/>
                  </a:lnTo>
                  <a:lnTo>
                    <a:pt x="10674" y="10514"/>
                  </a:lnTo>
                  <a:lnTo>
                    <a:pt x="22257" y="2821"/>
                  </a:lnTo>
                  <a:lnTo>
                    <a:pt x="36438" y="0"/>
                  </a:lnTo>
                  <a:lnTo>
                    <a:pt x="50620" y="2821"/>
                  </a:lnTo>
                  <a:lnTo>
                    <a:pt x="62202" y="10514"/>
                  </a:lnTo>
                  <a:lnTo>
                    <a:pt x="70013" y="21924"/>
                  </a:lnTo>
                  <a:lnTo>
                    <a:pt x="72877" y="3589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993104" y="1096868"/>
            <a:ext cx="16016041" cy="6738063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 marR="1132840">
              <a:lnSpc>
                <a:spcPts val="8780"/>
              </a:lnSpc>
              <a:spcBef>
                <a:spcPts val="1075"/>
              </a:spcBef>
            </a:pPr>
            <a:r>
              <a:rPr sz="7200" b="1" spc="-5" dirty="0">
                <a:solidFill>
                  <a:srgbClr val="FFFFFF"/>
                </a:solidFill>
                <a:latin typeface="Roboto"/>
                <a:cs typeface="Roboto"/>
              </a:rPr>
              <a:t>TOLERANSI DAN MODERASI : UKHUWAH </a:t>
            </a:r>
            <a:r>
              <a:rPr sz="7200" b="1" spc="-95" dirty="0">
                <a:solidFill>
                  <a:srgbClr val="FFFFFF"/>
                </a:solidFill>
                <a:latin typeface="Roboto"/>
                <a:cs typeface="Roboto"/>
              </a:rPr>
              <a:t>SEBAGAI LANDASAN KEHIDUPAN BERMASYARAKAT</a:t>
            </a:r>
            <a:endParaRPr sz="7200" b="1" spc="-5" dirty="0">
              <a:solidFill>
                <a:srgbClr val="FFFFFF"/>
              </a:solidFill>
              <a:latin typeface="Roboto"/>
              <a:cs typeface="Roboto"/>
            </a:endParaRPr>
          </a:p>
          <a:p>
            <a:pPr marL="12700" marR="1132840">
              <a:lnSpc>
                <a:spcPts val="8780"/>
              </a:lnSpc>
              <a:spcBef>
                <a:spcPts val="1075"/>
              </a:spcBef>
            </a:pPr>
            <a:endParaRPr sz="8000" dirty="0">
              <a:latin typeface="Roboto"/>
              <a:cs typeface="Roboto"/>
            </a:endParaRPr>
          </a:p>
          <a:p>
            <a:pPr marL="12700" marR="1132840">
              <a:lnSpc>
                <a:spcPts val="8780"/>
              </a:lnSpc>
              <a:spcBef>
                <a:spcPts val="1075"/>
              </a:spcBef>
            </a:pPr>
            <a:endParaRPr sz="8000" dirty="0">
              <a:latin typeface="Roboto"/>
              <a:cs typeface="Roboto"/>
            </a:endParaRPr>
          </a:p>
          <a:p>
            <a:pPr marL="12700">
              <a:lnSpc>
                <a:spcPts val="5560"/>
              </a:lnSpc>
            </a:pPr>
            <a:r>
              <a:rPr sz="4650" spc="130" dirty="0">
                <a:solidFill>
                  <a:srgbClr val="FFFFFF"/>
                </a:solidFill>
                <a:latin typeface="Trebuchet MS"/>
                <a:cs typeface="Trebuchet MS"/>
              </a:rPr>
              <a:t>Dr. </a:t>
            </a:r>
            <a:r>
              <a:rPr sz="4650" spc="-30" dirty="0">
                <a:solidFill>
                  <a:srgbClr val="FFFFFF"/>
                </a:solidFill>
                <a:latin typeface="Trebuchet MS"/>
                <a:cs typeface="Trebuchet MS"/>
              </a:rPr>
              <a:t>H. </a:t>
            </a:r>
            <a:r>
              <a:rPr sz="4650" spc="85" dirty="0">
                <a:solidFill>
                  <a:srgbClr val="FFFFFF"/>
                </a:solidFill>
                <a:latin typeface="Trebuchet MS"/>
                <a:cs typeface="Trebuchet MS"/>
              </a:rPr>
              <a:t>Muhammad </a:t>
            </a:r>
            <a:r>
              <a:rPr sz="4650" spc="220" dirty="0">
                <a:solidFill>
                  <a:srgbClr val="FFFFFF"/>
                </a:solidFill>
                <a:latin typeface="Trebuchet MS"/>
                <a:cs typeface="Trebuchet MS"/>
              </a:rPr>
              <a:t>Yazid, </a:t>
            </a:r>
            <a:r>
              <a:rPr sz="4650" spc="145" dirty="0" err="1">
                <a:solidFill>
                  <a:srgbClr val="FFFFFF"/>
                </a:solidFill>
                <a:latin typeface="Trebuchet MS"/>
                <a:cs typeface="Trebuchet MS"/>
              </a:rPr>
              <a:t>S.Ag</a:t>
            </a:r>
            <a:r>
              <a:rPr sz="4650" spc="145" dirty="0">
                <a:solidFill>
                  <a:srgbClr val="FFFFFF"/>
                </a:solidFill>
                <a:latin typeface="Trebuchet MS"/>
                <a:cs typeface="Trebuchet MS"/>
              </a:rPr>
              <a:t>, </a:t>
            </a:r>
            <a:r>
              <a:rPr sz="4650" spc="130" dirty="0" err="1">
                <a:solidFill>
                  <a:srgbClr val="FFFFFF"/>
                </a:solidFill>
                <a:latin typeface="Trebuchet MS"/>
                <a:cs typeface="Trebuchet MS"/>
              </a:rPr>
              <a:t>M.Si</a:t>
            </a:r>
            <a:r>
              <a:rPr sz="4650" spc="130" dirty="0">
                <a:solidFill>
                  <a:srgbClr val="FFFFFF"/>
                </a:solidFill>
                <a:latin typeface="Trebuchet MS"/>
                <a:cs typeface="Trebuchet MS"/>
              </a:rPr>
              <a:t>.</a:t>
            </a:r>
            <a:endParaRPr sz="465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50861" y="1958109"/>
            <a:ext cx="878522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81550" algn="l"/>
              </a:tabLst>
            </a:pPr>
            <a:r>
              <a:rPr sz="6000" b="0" dirty="0">
                <a:latin typeface="RobotoRegular"/>
                <a:cs typeface="RobotoRegular"/>
              </a:rPr>
              <a:t>PENGERTIAN	TOLERANSI</a:t>
            </a:r>
            <a:endParaRPr sz="6000">
              <a:latin typeface="RobotoRegular"/>
              <a:cs typeface="RobotoRegular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 algn="ctr">
              <a:lnSpc>
                <a:spcPct val="107500"/>
              </a:lnSpc>
              <a:spcBef>
                <a:spcPts val="100"/>
              </a:spcBef>
            </a:pPr>
            <a:r>
              <a:rPr spc="-5" dirty="0"/>
              <a:t>Bersikap toleran terhadap perbedaan  pandangan baik dalam masalah</a:t>
            </a:r>
            <a:r>
              <a:rPr spc="-80" dirty="0"/>
              <a:t> </a:t>
            </a:r>
            <a:r>
              <a:rPr spc="-5" dirty="0"/>
              <a:t>agama,  masalah kemasyarakatan, dan  kebudayaan.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16000" y="8918012"/>
            <a:ext cx="7886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Roboto"/>
                <a:cs typeface="Roboto"/>
              </a:rPr>
              <a:t>LANJU</a:t>
            </a:r>
            <a:r>
              <a:rPr sz="1600" b="1" dirty="0">
                <a:latin typeface="Roboto"/>
                <a:cs typeface="Roboto"/>
              </a:rPr>
              <a:t>T</a:t>
            </a:r>
            <a:endParaRPr sz="16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6DD972-CD5F-7EE0-03C5-A25B90994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33600" y="1019294"/>
            <a:ext cx="14097000" cy="7417415"/>
          </a:xfrm>
        </p:spPr>
        <p:txBody>
          <a:bodyPr/>
          <a:lstStyle/>
          <a:p>
            <a:pPr algn="just"/>
            <a:r>
              <a:rPr lang="en-US" sz="5400" dirty="0" err="1"/>
              <a:t>Dalam</a:t>
            </a:r>
            <a:r>
              <a:rPr lang="id-ID" sz="5400" dirty="0"/>
              <a:t> islam </a:t>
            </a:r>
            <a:r>
              <a:rPr lang="en-US" sz="5400" dirty="0" err="1"/>
              <a:t>dikenal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As-</a:t>
            </a:r>
            <a:r>
              <a:rPr lang="en-US" sz="5400" dirty="0" err="1"/>
              <a:t>Samahah</a:t>
            </a:r>
            <a:r>
              <a:rPr lang="en-US" sz="5400" dirty="0"/>
              <a:t>. </a:t>
            </a:r>
            <a:r>
              <a:rPr lang="en-US" sz="5400" dirty="0" err="1"/>
              <a:t>Konsep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menggambarkan</a:t>
            </a:r>
            <a:r>
              <a:rPr lang="en-US" sz="5400" dirty="0"/>
              <a:t> </a:t>
            </a:r>
            <a:r>
              <a:rPr lang="en-US" sz="5400" dirty="0" err="1"/>
              <a:t>sikap</a:t>
            </a:r>
            <a:r>
              <a:rPr lang="en-US" sz="5400" dirty="0"/>
              <a:t> </a:t>
            </a:r>
            <a:r>
              <a:rPr lang="en-US" sz="5400" dirty="0" err="1"/>
              <a:t>saling</a:t>
            </a:r>
            <a:r>
              <a:rPr lang="en-US" sz="5400" dirty="0"/>
              <a:t> </a:t>
            </a:r>
            <a:r>
              <a:rPr lang="en-US" sz="5400" dirty="0" err="1"/>
              <a:t>menghormati</a:t>
            </a:r>
            <a:r>
              <a:rPr lang="en-US" sz="5400" dirty="0"/>
              <a:t> dan </a:t>
            </a:r>
            <a:r>
              <a:rPr lang="en-US" sz="5400" dirty="0" err="1"/>
              <a:t>saling</a:t>
            </a:r>
            <a:r>
              <a:rPr lang="en-US" sz="5400" dirty="0"/>
              <a:t> </a:t>
            </a:r>
            <a:r>
              <a:rPr lang="en-US" sz="5400" dirty="0" err="1"/>
              <a:t>bekerjasama</a:t>
            </a:r>
            <a:r>
              <a:rPr lang="en-US" sz="5400" dirty="0"/>
              <a:t> </a:t>
            </a:r>
            <a:r>
              <a:rPr lang="en-US" sz="5400" dirty="0" err="1"/>
              <a:t>diantara</a:t>
            </a:r>
            <a:r>
              <a:rPr lang="en-US" sz="5400" dirty="0"/>
              <a:t> </a:t>
            </a:r>
            <a:r>
              <a:rPr lang="en-US" sz="5400" dirty="0" err="1"/>
              <a:t>kelompok-kelompok</a:t>
            </a:r>
            <a:r>
              <a:rPr lang="en-US" sz="5400" dirty="0"/>
              <a:t> </a:t>
            </a:r>
            <a:r>
              <a:rPr lang="en-US" sz="5400" dirty="0" err="1"/>
              <a:t>masyarakat</a:t>
            </a:r>
            <a:r>
              <a:rPr lang="en-US" sz="5400" dirty="0"/>
              <a:t> yang </a:t>
            </a:r>
            <a:r>
              <a:rPr lang="en-US" sz="5400" dirty="0" err="1"/>
              <a:t>berbeda-beda</a:t>
            </a:r>
            <a:r>
              <a:rPr lang="en-US" sz="5400" dirty="0"/>
              <a:t> </a:t>
            </a:r>
            <a:r>
              <a:rPr lang="en-US" sz="5400" dirty="0" err="1"/>
              <a:t>secara</a:t>
            </a:r>
            <a:r>
              <a:rPr lang="en-US" sz="5400" dirty="0"/>
              <a:t> </a:t>
            </a:r>
            <a:r>
              <a:rPr lang="en-US" sz="5400" dirty="0" err="1"/>
              <a:t>etnis</a:t>
            </a:r>
            <a:r>
              <a:rPr lang="en-US" sz="5400" dirty="0"/>
              <a:t>, </a:t>
            </a:r>
            <a:r>
              <a:rPr lang="en-US" sz="5400" dirty="0" err="1"/>
              <a:t>bahasa</a:t>
            </a:r>
            <a:r>
              <a:rPr lang="en-US" sz="5400" dirty="0"/>
              <a:t>, </a:t>
            </a:r>
            <a:r>
              <a:rPr lang="en-US" sz="5400" dirty="0" err="1"/>
              <a:t>budaya</a:t>
            </a:r>
            <a:r>
              <a:rPr lang="en-US" sz="5400" dirty="0"/>
              <a:t>, </a:t>
            </a:r>
            <a:r>
              <a:rPr lang="en-US" sz="5400" dirty="0" err="1"/>
              <a:t>politik</a:t>
            </a:r>
            <a:r>
              <a:rPr lang="en-US" sz="5400" dirty="0"/>
              <a:t>, </a:t>
            </a:r>
            <a:r>
              <a:rPr lang="en-US" sz="5400" dirty="0" err="1"/>
              <a:t>maupun</a:t>
            </a:r>
            <a:r>
              <a:rPr lang="en-US" sz="5400" dirty="0"/>
              <a:t>, agama. </a:t>
            </a:r>
            <a:r>
              <a:rPr lang="en-US" sz="5400" dirty="0" err="1"/>
              <a:t>Konsep</a:t>
            </a:r>
            <a:r>
              <a:rPr lang="en-US" sz="5400" dirty="0"/>
              <a:t> fundamental </a:t>
            </a:r>
            <a:r>
              <a:rPr lang="en-US" sz="5400" dirty="0" err="1"/>
              <a:t>dalam</a:t>
            </a:r>
            <a:r>
              <a:rPr lang="en-US" sz="5400" dirty="0"/>
              <a:t> agama. (Muhammad Yazid)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19305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8E57CB-7720-B334-A5A2-430813684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57600" y="2095501"/>
            <a:ext cx="11125200" cy="5791200"/>
          </a:xfrm>
        </p:spPr>
        <p:txBody>
          <a:bodyPr/>
          <a:lstStyle/>
          <a:p>
            <a:pPr algn="ctr"/>
            <a:r>
              <a:rPr lang="en-US" sz="5400" dirty="0" err="1"/>
              <a:t>Menghargai</a:t>
            </a:r>
            <a:r>
              <a:rPr lang="en-US" sz="5400" dirty="0"/>
              <a:t>, </a:t>
            </a:r>
            <a:r>
              <a:rPr lang="en-US" sz="5400" dirty="0" err="1"/>
              <a:t>membiarkan</a:t>
            </a:r>
            <a:r>
              <a:rPr lang="en-US" sz="5400" dirty="0"/>
              <a:t>,  </a:t>
            </a:r>
            <a:r>
              <a:rPr lang="en-US" sz="5400" dirty="0" err="1"/>
              <a:t>membolehkan</a:t>
            </a:r>
            <a:r>
              <a:rPr lang="en-US" sz="5400" dirty="0"/>
              <a:t> </a:t>
            </a:r>
            <a:r>
              <a:rPr lang="en-US" sz="5400" dirty="0" err="1"/>
              <a:t>terhadap</a:t>
            </a:r>
            <a:r>
              <a:rPr lang="en-US" sz="5400" dirty="0"/>
              <a:t> </a:t>
            </a:r>
            <a:r>
              <a:rPr lang="en-US" sz="5400" dirty="0" err="1"/>
              <a:t>pendirian</a:t>
            </a:r>
            <a:r>
              <a:rPr lang="en-US" sz="5400" dirty="0"/>
              <a:t> : </a:t>
            </a:r>
            <a:r>
              <a:rPr lang="en-US" sz="5400" dirty="0" err="1"/>
              <a:t>pendapat</a:t>
            </a:r>
            <a:r>
              <a:rPr lang="en-US" sz="5400" dirty="0"/>
              <a:t>, </a:t>
            </a:r>
            <a:r>
              <a:rPr lang="en-US" sz="5400" dirty="0" err="1"/>
              <a:t>pandangan</a:t>
            </a:r>
            <a:r>
              <a:rPr lang="en-US" sz="5400" dirty="0"/>
              <a:t>, </a:t>
            </a:r>
            <a:r>
              <a:rPr lang="en-US" sz="5400" dirty="0" err="1"/>
              <a:t>kepercayaan</a:t>
            </a:r>
            <a:r>
              <a:rPr lang="en-US" sz="5400" dirty="0"/>
              <a:t>, </a:t>
            </a:r>
            <a:r>
              <a:rPr lang="en-US" sz="5400" dirty="0" err="1"/>
              <a:t>kebiasaan</a:t>
            </a:r>
            <a:r>
              <a:rPr lang="en-US" sz="5400" dirty="0"/>
              <a:t>, yang </a:t>
            </a:r>
            <a:r>
              <a:rPr lang="en-US" sz="5400" dirty="0" err="1"/>
              <a:t>berbeda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pendirian</a:t>
            </a:r>
            <a:r>
              <a:rPr lang="en-US" sz="5400" dirty="0"/>
              <a:t> </a:t>
            </a:r>
            <a:r>
              <a:rPr lang="en-US" sz="5400" dirty="0" err="1"/>
              <a:t>sendiri</a:t>
            </a:r>
            <a:endParaRPr lang="id-ID" sz="5400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99593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4EEE5-8949-9132-11F9-D43B58A07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81400" y="2400300"/>
            <a:ext cx="11295156" cy="5755422"/>
          </a:xfrm>
        </p:spPr>
        <p:txBody>
          <a:bodyPr/>
          <a:lstStyle/>
          <a:p>
            <a:pPr algn="just"/>
            <a:r>
              <a:rPr lang="en-US" sz="5400" dirty="0" err="1">
                <a:solidFill>
                  <a:schemeClr val="tx1"/>
                </a:solidFill>
              </a:rPr>
              <a:t>Toleransi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dalam</a:t>
            </a:r>
            <a:r>
              <a:rPr lang="en-US" sz="5400" dirty="0">
                <a:solidFill>
                  <a:schemeClr val="tx1"/>
                </a:solidFill>
              </a:rPr>
              <a:t> Islam</a:t>
            </a:r>
            <a:r>
              <a:rPr lang="id-ID" sz="5400" dirty="0">
                <a:solidFill>
                  <a:schemeClr val="tx1"/>
                </a:solidFill>
              </a:rPr>
              <a:t> juga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dikenal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dengan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istilah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b="1" i="1" dirty="0" err="1">
                <a:solidFill>
                  <a:schemeClr val="tx1"/>
                </a:solidFill>
              </a:rPr>
              <a:t>Tasamuh</a:t>
            </a:r>
            <a:r>
              <a:rPr lang="en-US" sz="5400" b="1" i="1" dirty="0">
                <a:solidFill>
                  <a:schemeClr val="tx1"/>
                </a:solidFill>
              </a:rPr>
              <a:t> </a:t>
            </a:r>
            <a:r>
              <a:rPr lang="en-US" sz="5400" dirty="0">
                <a:solidFill>
                  <a:schemeClr val="tx1"/>
                </a:solidFill>
              </a:rPr>
              <a:t>yang di </a:t>
            </a:r>
            <a:r>
              <a:rPr lang="en-US" sz="5400" dirty="0" err="1">
                <a:solidFill>
                  <a:schemeClr val="tx1"/>
                </a:solidFill>
              </a:rPr>
              <a:t>dalamnya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terkandung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makna</a:t>
            </a:r>
            <a:r>
              <a:rPr lang="en-US" sz="5400" dirty="0">
                <a:solidFill>
                  <a:schemeClr val="tx1"/>
                </a:solidFill>
              </a:rPr>
              <a:t> dan </a:t>
            </a:r>
            <a:r>
              <a:rPr lang="en-US" sz="5400" dirty="0" err="1">
                <a:solidFill>
                  <a:schemeClr val="tx1"/>
                </a:solidFill>
              </a:rPr>
              <a:t>nilai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b="1" i="1" dirty="0" err="1">
                <a:solidFill>
                  <a:schemeClr val="tx1"/>
                </a:solidFill>
              </a:rPr>
              <a:t>Rahmatan</a:t>
            </a:r>
            <a:r>
              <a:rPr lang="en-US" sz="5400" b="1" i="1" dirty="0">
                <a:solidFill>
                  <a:schemeClr val="tx1"/>
                </a:solidFill>
              </a:rPr>
              <a:t> </a:t>
            </a:r>
            <a:r>
              <a:rPr lang="en-US" sz="5400" b="1" i="1" dirty="0" err="1">
                <a:solidFill>
                  <a:schemeClr val="tx1"/>
                </a:solidFill>
              </a:rPr>
              <a:t>lil</a:t>
            </a:r>
            <a:r>
              <a:rPr lang="en-US" sz="5400" b="1" i="1" dirty="0">
                <a:solidFill>
                  <a:schemeClr val="tx1"/>
                </a:solidFill>
              </a:rPr>
              <a:t> ‘</a:t>
            </a:r>
            <a:r>
              <a:rPr lang="en-US" sz="5400" b="1" i="1" dirty="0" err="1">
                <a:solidFill>
                  <a:schemeClr val="tx1"/>
                </a:solidFill>
              </a:rPr>
              <a:t>Alamin</a:t>
            </a:r>
            <a:r>
              <a:rPr lang="en-US" sz="5400" dirty="0">
                <a:solidFill>
                  <a:schemeClr val="tx1"/>
                </a:solidFill>
              </a:rPr>
              <a:t>. </a:t>
            </a:r>
            <a:r>
              <a:rPr lang="en-US" sz="5400" dirty="0" err="1">
                <a:solidFill>
                  <a:schemeClr val="tx1"/>
                </a:solidFill>
              </a:rPr>
              <a:t>Konsep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toleransi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banyak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termaktub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dalam</a:t>
            </a:r>
            <a:r>
              <a:rPr lang="en-US" sz="5400" dirty="0">
                <a:solidFill>
                  <a:schemeClr val="tx1"/>
                </a:solidFill>
              </a:rPr>
              <a:t> Al Qur’an.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84495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4649B-CF63-1C8A-FACA-695B0FB4E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8411" y="1634847"/>
            <a:ext cx="11591178" cy="7017306"/>
          </a:xfrm>
        </p:spPr>
        <p:txBody>
          <a:bodyPr/>
          <a:lstStyle/>
          <a:p>
            <a:pPr algn="ctr"/>
            <a:r>
              <a:rPr lang="id-ID" sz="5400" dirty="0">
                <a:solidFill>
                  <a:schemeClr val="tx1"/>
                </a:solidFill>
              </a:rPr>
              <a:t>RAHMATAN LIL ‘ALAMIN</a:t>
            </a:r>
          </a:p>
          <a:p>
            <a:pPr algn="just"/>
            <a:endParaRPr lang="id-ID" sz="44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4400" dirty="0">
                <a:solidFill>
                  <a:schemeClr val="tx1"/>
                </a:solidFill>
              </a:rPr>
              <a:t>Islam agama yang </a:t>
            </a:r>
            <a:r>
              <a:rPr lang="en-US" sz="4400" dirty="0" err="1">
                <a:solidFill>
                  <a:schemeClr val="tx1"/>
                </a:solidFill>
              </a:rPr>
              <a:t>memberikan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Rahmat</a:t>
            </a:r>
            <a:r>
              <a:rPr lang="en-US" sz="4400" dirty="0">
                <a:solidFill>
                  <a:schemeClr val="tx1"/>
                </a:solidFill>
              </a:rPr>
              <a:t>, </a:t>
            </a:r>
            <a:r>
              <a:rPr lang="en-US" sz="4400" dirty="0" err="1">
                <a:solidFill>
                  <a:schemeClr val="tx1"/>
                </a:solidFill>
              </a:rPr>
              <a:t>mengayomi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kepada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seluruh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alam</a:t>
            </a:r>
            <a:r>
              <a:rPr lang="en-US" sz="4400" dirty="0">
                <a:solidFill>
                  <a:schemeClr val="tx1"/>
                </a:solidFill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4400" dirty="0">
                <a:solidFill>
                  <a:schemeClr val="tx1"/>
                </a:solidFill>
              </a:rPr>
              <a:t>Islam </a:t>
            </a:r>
            <a:r>
              <a:rPr lang="en-US" sz="4400" dirty="0" err="1">
                <a:solidFill>
                  <a:schemeClr val="tx1"/>
                </a:solidFill>
              </a:rPr>
              <a:t>mengedepankan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sikap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toleran</a:t>
            </a:r>
            <a:endParaRPr lang="en-US" sz="44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4400" dirty="0">
                <a:solidFill>
                  <a:schemeClr val="tx1"/>
                </a:solidFill>
              </a:rPr>
              <a:t>Islam </a:t>
            </a:r>
            <a:r>
              <a:rPr lang="en-US" sz="4400" dirty="0" err="1">
                <a:solidFill>
                  <a:schemeClr val="tx1"/>
                </a:solidFill>
              </a:rPr>
              <a:t>menawarkan</a:t>
            </a:r>
            <a:r>
              <a:rPr lang="en-US" sz="4400" dirty="0">
                <a:solidFill>
                  <a:schemeClr val="tx1"/>
                </a:solidFill>
              </a:rPr>
              <a:t> dialog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4400" dirty="0">
                <a:solidFill>
                  <a:schemeClr val="tx1"/>
                </a:solidFill>
              </a:rPr>
              <a:t>Islam </a:t>
            </a:r>
            <a:r>
              <a:rPr lang="en-US" sz="4400" dirty="0" err="1">
                <a:solidFill>
                  <a:schemeClr val="tx1"/>
                </a:solidFill>
              </a:rPr>
              <a:t>mewajibkan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saling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menghormati</a:t>
            </a:r>
            <a:r>
              <a:rPr lang="en-US" sz="4400" dirty="0">
                <a:solidFill>
                  <a:schemeClr val="tx1"/>
                </a:solidFill>
              </a:rPr>
              <a:t>, </a:t>
            </a:r>
            <a:r>
              <a:rPr lang="en-US" sz="4400" dirty="0" err="1">
                <a:solidFill>
                  <a:schemeClr val="tx1"/>
                </a:solidFill>
              </a:rPr>
              <a:t>bukan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memaksa</a:t>
            </a:r>
            <a:endParaRPr lang="en-US" sz="44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n-US" sz="4400" dirty="0">
                <a:solidFill>
                  <a:schemeClr val="tx1"/>
                </a:solidFill>
              </a:rPr>
              <a:t> Islam </a:t>
            </a:r>
            <a:r>
              <a:rPr lang="en-US" sz="4400" dirty="0" err="1">
                <a:solidFill>
                  <a:schemeClr val="tx1"/>
                </a:solidFill>
              </a:rPr>
              <a:t>mengakui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keragaman</a:t>
            </a:r>
            <a:r>
              <a:rPr lang="en-US" sz="4400" dirty="0">
                <a:solidFill>
                  <a:schemeClr val="tx1"/>
                </a:solidFill>
              </a:rPr>
              <a:t> </a:t>
            </a:r>
            <a:r>
              <a:rPr lang="en-US" sz="4400" dirty="0" err="1">
                <a:solidFill>
                  <a:schemeClr val="tx1"/>
                </a:solidFill>
              </a:rPr>
              <a:t>ummat</a:t>
            </a:r>
            <a:endParaRPr lang="en-US" sz="4400" dirty="0">
              <a:solidFill>
                <a:schemeClr val="tx1"/>
              </a:solidFill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94869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577831" y="5096789"/>
            <a:ext cx="409575" cy="409575"/>
            <a:chOff x="12577831" y="5096789"/>
            <a:chExt cx="409575" cy="409575"/>
          </a:xfrm>
        </p:grpSpPr>
        <p:sp>
          <p:nvSpPr>
            <p:cNvPr id="3" name="object 3"/>
            <p:cNvSpPr/>
            <p:nvPr/>
          </p:nvSpPr>
          <p:spPr>
            <a:xfrm>
              <a:off x="12577831" y="5096789"/>
              <a:ext cx="409575" cy="409575"/>
            </a:xfrm>
            <a:custGeom>
              <a:avLst/>
              <a:gdLst/>
              <a:ahLst/>
              <a:cxnLst/>
              <a:rect l="l" t="t" r="r" b="b"/>
              <a:pathLst>
                <a:path w="409575" h="409575">
                  <a:moveTo>
                    <a:pt x="204787" y="0"/>
                  </a:moveTo>
                  <a:lnTo>
                    <a:pt x="251743" y="5408"/>
                  </a:lnTo>
                  <a:lnTo>
                    <a:pt x="294847" y="20814"/>
                  </a:lnTo>
                  <a:lnTo>
                    <a:pt x="332871" y="44989"/>
                  </a:lnTo>
                  <a:lnTo>
                    <a:pt x="364585" y="76703"/>
                  </a:lnTo>
                  <a:lnTo>
                    <a:pt x="388760" y="114727"/>
                  </a:lnTo>
                  <a:lnTo>
                    <a:pt x="404166" y="157831"/>
                  </a:lnTo>
                  <a:lnTo>
                    <a:pt x="409574" y="204787"/>
                  </a:lnTo>
                  <a:lnTo>
                    <a:pt x="404166" y="251743"/>
                  </a:lnTo>
                  <a:lnTo>
                    <a:pt x="388760" y="294847"/>
                  </a:lnTo>
                  <a:lnTo>
                    <a:pt x="364585" y="332871"/>
                  </a:lnTo>
                  <a:lnTo>
                    <a:pt x="332871" y="364585"/>
                  </a:lnTo>
                  <a:lnTo>
                    <a:pt x="294847" y="388760"/>
                  </a:lnTo>
                  <a:lnTo>
                    <a:pt x="251743" y="404166"/>
                  </a:lnTo>
                  <a:lnTo>
                    <a:pt x="204787" y="409574"/>
                  </a:lnTo>
                  <a:lnTo>
                    <a:pt x="157831" y="404166"/>
                  </a:lnTo>
                  <a:lnTo>
                    <a:pt x="114727" y="388760"/>
                  </a:lnTo>
                  <a:lnTo>
                    <a:pt x="76703" y="364585"/>
                  </a:lnTo>
                  <a:lnTo>
                    <a:pt x="44989" y="332871"/>
                  </a:lnTo>
                  <a:lnTo>
                    <a:pt x="20814" y="294847"/>
                  </a:lnTo>
                  <a:lnTo>
                    <a:pt x="5408" y="251743"/>
                  </a:lnTo>
                  <a:lnTo>
                    <a:pt x="0" y="204787"/>
                  </a:lnTo>
                  <a:lnTo>
                    <a:pt x="5408" y="157831"/>
                  </a:lnTo>
                  <a:lnTo>
                    <a:pt x="20814" y="114727"/>
                  </a:lnTo>
                  <a:lnTo>
                    <a:pt x="44989" y="76703"/>
                  </a:lnTo>
                  <a:lnTo>
                    <a:pt x="76703" y="44989"/>
                  </a:lnTo>
                  <a:lnTo>
                    <a:pt x="114727" y="20814"/>
                  </a:lnTo>
                  <a:lnTo>
                    <a:pt x="157831" y="5408"/>
                  </a:lnTo>
                  <a:lnTo>
                    <a:pt x="204787" y="0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721712" y="5240670"/>
              <a:ext cx="114299" cy="1142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1079772" y="1689170"/>
            <a:ext cx="1247775" cy="1247775"/>
          </a:xfrm>
          <a:custGeom>
            <a:avLst/>
            <a:gdLst/>
            <a:ahLst/>
            <a:cxnLst/>
            <a:rect l="l" t="t" r="r" b="b"/>
            <a:pathLst>
              <a:path w="1247775" h="1247775">
                <a:moveTo>
                  <a:pt x="1134343" y="1247778"/>
                </a:moveTo>
                <a:lnTo>
                  <a:pt x="113434" y="1247778"/>
                </a:lnTo>
                <a:lnTo>
                  <a:pt x="69270" y="1238867"/>
                </a:lnTo>
                <a:lnTo>
                  <a:pt x="33215" y="1214563"/>
                </a:lnTo>
                <a:lnTo>
                  <a:pt x="8910" y="1178507"/>
                </a:lnTo>
                <a:lnTo>
                  <a:pt x="0" y="1134343"/>
                </a:lnTo>
                <a:lnTo>
                  <a:pt x="0" y="113434"/>
                </a:lnTo>
                <a:lnTo>
                  <a:pt x="8910" y="69270"/>
                </a:lnTo>
                <a:lnTo>
                  <a:pt x="33215" y="33215"/>
                </a:lnTo>
                <a:lnTo>
                  <a:pt x="69270" y="8910"/>
                </a:lnTo>
                <a:lnTo>
                  <a:pt x="113434" y="0"/>
                </a:lnTo>
                <a:lnTo>
                  <a:pt x="1134343" y="0"/>
                </a:lnTo>
                <a:lnTo>
                  <a:pt x="1178507" y="8910"/>
                </a:lnTo>
                <a:lnTo>
                  <a:pt x="1214563" y="33215"/>
                </a:lnTo>
                <a:lnTo>
                  <a:pt x="1238867" y="69270"/>
                </a:lnTo>
                <a:lnTo>
                  <a:pt x="1247778" y="113434"/>
                </a:lnTo>
                <a:lnTo>
                  <a:pt x="1247778" y="344159"/>
                </a:lnTo>
                <a:lnTo>
                  <a:pt x="592637" y="344159"/>
                </a:lnTo>
                <a:lnTo>
                  <a:pt x="448009" y="443811"/>
                </a:lnTo>
                <a:lnTo>
                  <a:pt x="448009" y="552765"/>
                </a:lnTo>
                <a:lnTo>
                  <a:pt x="592240" y="552765"/>
                </a:lnTo>
                <a:lnTo>
                  <a:pt x="592240" y="903618"/>
                </a:lnTo>
                <a:lnTo>
                  <a:pt x="1247778" y="903618"/>
                </a:lnTo>
                <a:lnTo>
                  <a:pt x="1247778" y="1134343"/>
                </a:lnTo>
                <a:lnTo>
                  <a:pt x="1238867" y="1178507"/>
                </a:lnTo>
                <a:lnTo>
                  <a:pt x="1214563" y="1214563"/>
                </a:lnTo>
                <a:lnTo>
                  <a:pt x="1178507" y="1238867"/>
                </a:lnTo>
                <a:lnTo>
                  <a:pt x="1134343" y="1247778"/>
                </a:lnTo>
                <a:close/>
              </a:path>
              <a:path w="1247775" h="1247775">
                <a:moveTo>
                  <a:pt x="1247778" y="903618"/>
                </a:moveTo>
                <a:lnTo>
                  <a:pt x="709305" y="903618"/>
                </a:lnTo>
                <a:lnTo>
                  <a:pt x="709361" y="344159"/>
                </a:lnTo>
                <a:lnTo>
                  <a:pt x="1247778" y="344159"/>
                </a:lnTo>
                <a:lnTo>
                  <a:pt x="1247778" y="903618"/>
                </a:lnTo>
                <a:close/>
              </a:path>
              <a:path w="1247775" h="1247775">
                <a:moveTo>
                  <a:pt x="592240" y="552765"/>
                </a:moveTo>
                <a:lnTo>
                  <a:pt x="448009" y="552765"/>
                </a:lnTo>
                <a:lnTo>
                  <a:pt x="585264" y="458161"/>
                </a:lnTo>
                <a:lnTo>
                  <a:pt x="592240" y="458161"/>
                </a:lnTo>
                <a:lnTo>
                  <a:pt x="592240" y="5527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05311" y="4617603"/>
            <a:ext cx="1247775" cy="1247775"/>
          </a:xfrm>
          <a:custGeom>
            <a:avLst/>
            <a:gdLst/>
            <a:ahLst/>
            <a:cxnLst/>
            <a:rect l="l" t="t" r="r" b="b"/>
            <a:pathLst>
              <a:path w="1247775" h="1247775">
                <a:moveTo>
                  <a:pt x="1134343" y="1247778"/>
                </a:moveTo>
                <a:lnTo>
                  <a:pt x="113434" y="1247778"/>
                </a:lnTo>
                <a:lnTo>
                  <a:pt x="69270" y="1238867"/>
                </a:lnTo>
                <a:lnTo>
                  <a:pt x="33215" y="1214563"/>
                </a:lnTo>
                <a:lnTo>
                  <a:pt x="8910" y="1178507"/>
                </a:lnTo>
                <a:lnTo>
                  <a:pt x="0" y="1134343"/>
                </a:lnTo>
                <a:lnTo>
                  <a:pt x="0" y="113434"/>
                </a:lnTo>
                <a:lnTo>
                  <a:pt x="8910" y="69270"/>
                </a:lnTo>
                <a:lnTo>
                  <a:pt x="33215" y="33215"/>
                </a:lnTo>
                <a:lnTo>
                  <a:pt x="69270" y="8910"/>
                </a:lnTo>
                <a:lnTo>
                  <a:pt x="113434" y="0"/>
                </a:lnTo>
                <a:lnTo>
                  <a:pt x="1134343" y="0"/>
                </a:lnTo>
                <a:lnTo>
                  <a:pt x="1178507" y="8910"/>
                </a:lnTo>
                <a:lnTo>
                  <a:pt x="1214563" y="33215"/>
                </a:lnTo>
                <a:lnTo>
                  <a:pt x="1238867" y="69270"/>
                </a:lnTo>
                <a:lnTo>
                  <a:pt x="1247778" y="113434"/>
                </a:lnTo>
                <a:lnTo>
                  <a:pt x="1247778" y="334688"/>
                </a:lnTo>
                <a:lnTo>
                  <a:pt x="622357" y="334688"/>
                </a:lnTo>
                <a:lnTo>
                  <a:pt x="572967" y="339084"/>
                </a:lnTo>
                <a:lnTo>
                  <a:pt x="529017" y="351817"/>
                </a:lnTo>
                <a:lnTo>
                  <a:pt x="491294" y="372199"/>
                </a:lnTo>
                <a:lnTo>
                  <a:pt x="460584" y="399547"/>
                </a:lnTo>
                <a:lnTo>
                  <a:pt x="437674" y="433174"/>
                </a:lnTo>
                <a:lnTo>
                  <a:pt x="423351" y="472394"/>
                </a:lnTo>
                <a:lnTo>
                  <a:pt x="418447" y="516126"/>
                </a:lnTo>
                <a:lnTo>
                  <a:pt x="418402" y="518451"/>
                </a:lnTo>
                <a:lnTo>
                  <a:pt x="704019" y="518451"/>
                </a:lnTo>
                <a:lnTo>
                  <a:pt x="701758" y="532511"/>
                </a:lnTo>
                <a:lnTo>
                  <a:pt x="686363" y="561719"/>
                </a:lnTo>
                <a:lnTo>
                  <a:pt x="656207" y="598489"/>
                </a:lnTo>
                <a:lnTo>
                  <a:pt x="607611" y="647993"/>
                </a:lnTo>
                <a:lnTo>
                  <a:pt x="424981" y="826709"/>
                </a:lnTo>
                <a:lnTo>
                  <a:pt x="424981" y="908495"/>
                </a:lnTo>
                <a:lnTo>
                  <a:pt x="1247778" y="908495"/>
                </a:lnTo>
                <a:lnTo>
                  <a:pt x="1247778" y="1134343"/>
                </a:lnTo>
                <a:lnTo>
                  <a:pt x="1238867" y="1178507"/>
                </a:lnTo>
                <a:lnTo>
                  <a:pt x="1214563" y="1214563"/>
                </a:lnTo>
                <a:lnTo>
                  <a:pt x="1178507" y="1238867"/>
                </a:lnTo>
                <a:lnTo>
                  <a:pt x="1134343" y="1247778"/>
                </a:lnTo>
                <a:close/>
              </a:path>
              <a:path w="1247775" h="1247775">
                <a:moveTo>
                  <a:pt x="1247778" y="908495"/>
                </a:moveTo>
                <a:lnTo>
                  <a:pt x="828581" y="908495"/>
                </a:lnTo>
                <a:lnTo>
                  <a:pt x="828581" y="811225"/>
                </a:lnTo>
                <a:lnTo>
                  <a:pt x="583563" y="811225"/>
                </a:lnTo>
                <a:lnTo>
                  <a:pt x="583563" y="804249"/>
                </a:lnTo>
                <a:lnTo>
                  <a:pt x="690588" y="702272"/>
                </a:lnTo>
                <a:lnTo>
                  <a:pt x="741317" y="651862"/>
                </a:lnTo>
                <a:lnTo>
                  <a:pt x="778180" y="608492"/>
                </a:lnTo>
                <a:lnTo>
                  <a:pt x="802667" y="569892"/>
                </a:lnTo>
                <a:lnTo>
                  <a:pt x="816268" y="533792"/>
                </a:lnTo>
                <a:lnTo>
                  <a:pt x="820470" y="497920"/>
                </a:lnTo>
                <a:lnTo>
                  <a:pt x="813901" y="452448"/>
                </a:lnTo>
                <a:lnTo>
                  <a:pt x="795046" y="412873"/>
                </a:lnTo>
                <a:lnTo>
                  <a:pt x="765185" y="380253"/>
                </a:lnTo>
                <a:lnTo>
                  <a:pt x="725597" y="355644"/>
                </a:lnTo>
                <a:lnTo>
                  <a:pt x="677561" y="340103"/>
                </a:lnTo>
                <a:lnTo>
                  <a:pt x="622357" y="334688"/>
                </a:lnTo>
                <a:lnTo>
                  <a:pt x="1247778" y="334688"/>
                </a:lnTo>
                <a:lnTo>
                  <a:pt x="1247778" y="908495"/>
                </a:lnTo>
                <a:close/>
              </a:path>
              <a:path w="1247775" h="1247775">
                <a:moveTo>
                  <a:pt x="704019" y="518451"/>
                </a:moveTo>
                <a:lnTo>
                  <a:pt x="526959" y="518451"/>
                </a:lnTo>
                <a:lnTo>
                  <a:pt x="526959" y="516126"/>
                </a:lnTo>
                <a:lnTo>
                  <a:pt x="533620" y="480746"/>
                </a:lnTo>
                <a:lnTo>
                  <a:pt x="552347" y="453177"/>
                </a:lnTo>
                <a:lnTo>
                  <a:pt x="581251" y="435275"/>
                </a:lnTo>
                <a:lnTo>
                  <a:pt x="618444" y="428895"/>
                </a:lnTo>
                <a:lnTo>
                  <a:pt x="653718" y="434569"/>
                </a:lnTo>
                <a:lnTo>
                  <a:pt x="681442" y="450426"/>
                </a:lnTo>
                <a:lnTo>
                  <a:pt x="699574" y="474716"/>
                </a:lnTo>
                <a:lnTo>
                  <a:pt x="706072" y="505690"/>
                </a:lnTo>
                <a:lnTo>
                  <a:pt x="704019" y="518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79774" y="8118843"/>
            <a:ext cx="1295400" cy="1295400"/>
          </a:xfrm>
          <a:custGeom>
            <a:avLst/>
            <a:gdLst/>
            <a:ahLst/>
            <a:cxnLst/>
            <a:rect l="l" t="t" r="r" b="b"/>
            <a:pathLst>
              <a:path w="1295400" h="1295400">
                <a:moveTo>
                  <a:pt x="1177637" y="1295401"/>
                </a:moveTo>
                <a:lnTo>
                  <a:pt x="117763" y="1295401"/>
                </a:lnTo>
                <a:lnTo>
                  <a:pt x="71914" y="1286150"/>
                </a:lnTo>
                <a:lnTo>
                  <a:pt x="34482" y="1260918"/>
                </a:lnTo>
                <a:lnTo>
                  <a:pt x="9250" y="1223487"/>
                </a:lnTo>
                <a:lnTo>
                  <a:pt x="0" y="1177637"/>
                </a:lnTo>
                <a:lnTo>
                  <a:pt x="0" y="117763"/>
                </a:lnTo>
                <a:lnTo>
                  <a:pt x="9250" y="71914"/>
                </a:lnTo>
                <a:lnTo>
                  <a:pt x="34482" y="34482"/>
                </a:lnTo>
                <a:lnTo>
                  <a:pt x="71914" y="9250"/>
                </a:lnTo>
                <a:lnTo>
                  <a:pt x="117763" y="0"/>
                </a:lnTo>
                <a:lnTo>
                  <a:pt x="1177637" y="0"/>
                </a:lnTo>
                <a:lnTo>
                  <a:pt x="1223487" y="9250"/>
                </a:lnTo>
                <a:lnTo>
                  <a:pt x="1260918" y="34482"/>
                </a:lnTo>
                <a:lnTo>
                  <a:pt x="1286150" y="71914"/>
                </a:lnTo>
                <a:lnTo>
                  <a:pt x="1295401" y="117763"/>
                </a:lnTo>
                <a:lnTo>
                  <a:pt x="1295401" y="342339"/>
                </a:lnTo>
                <a:lnTo>
                  <a:pt x="645698" y="342339"/>
                </a:lnTo>
                <a:lnTo>
                  <a:pt x="594220" y="346495"/>
                </a:lnTo>
                <a:lnTo>
                  <a:pt x="548829" y="358629"/>
                </a:lnTo>
                <a:lnTo>
                  <a:pt x="510098" y="378242"/>
                </a:lnTo>
                <a:lnTo>
                  <a:pt x="478597" y="404831"/>
                </a:lnTo>
                <a:lnTo>
                  <a:pt x="454898" y="437897"/>
                </a:lnTo>
                <a:lnTo>
                  <a:pt x="439573" y="476940"/>
                </a:lnTo>
                <a:lnTo>
                  <a:pt x="433193" y="521457"/>
                </a:lnTo>
                <a:lnTo>
                  <a:pt x="734268" y="521457"/>
                </a:lnTo>
                <a:lnTo>
                  <a:pt x="728730" y="548308"/>
                </a:lnTo>
                <a:lnTo>
                  <a:pt x="709843" y="573487"/>
                </a:lnTo>
                <a:lnTo>
                  <a:pt x="680610" y="589756"/>
                </a:lnTo>
                <a:lnTo>
                  <a:pt x="642872" y="595531"/>
                </a:lnTo>
                <a:lnTo>
                  <a:pt x="572037" y="595531"/>
                </a:lnTo>
                <a:lnTo>
                  <a:pt x="572037" y="686091"/>
                </a:lnTo>
                <a:lnTo>
                  <a:pt x="644108" y="686091"/>
                </a:lnTo>
                <a:lnTo>
                  <a:pt x="688020" y="691796"/>
                </a:lnTo>
                <a:lnTo>
                  <a:pt x="721074" y="708150"/>
                </a:lnTo>
                <a:lnTo>
                  <a:pt x="741906" y="734009"/>
                </a:lnTo>
                <a:lnTo>
                  <a:pt x="749154" y="768231"/>
                </a:lnTo>
                <a:lnTo>
                  <a:pt x="748342" y="771882"/>
                </a:lnTo>
                <a:lnTo>
                  <a:pt x="422300" y="771882"/>
                </a:lnTo>
                <a:lnTo>
                  <a:pt x="429478" y="816381"/>
                </a:lnTo>
                <a:lnTo>
                  <a:pt x="446047" y="855659"/>
                </a:lnTo>
                <a:lnTo>
                  <a:pt x="471295" y="889123"/>
                </a:lnTo>
                <a:lnTo>
                  <a:pt x="504513" y="916182"/>
                </a:lnTo>
                <a:lnTo>
                  <a:pt x="544989" y="936243"/>
                </a:lnTo>
                <a:lnTo>
                  <a:pt x="592013" y="948714"/>
                </a:lnTo>
                <a:lnTo>
                  <a:pt x="644874" y="953003"/>
                </a:lnTo>
                <a:lnTo>
                  <a:pt x="1295401" y="953003"/>
                </a:lnTo>
                <a:lnTo>
                  <a:pt x="1295401" y="1177637"/>
                </a:lnTo>
                <a:lnTo>
                  <a:pt x="1286150" y="1223487"/>
                </a:lnTo>
                <a:lnTo>
                  <a:pt x="1260918" y="1260918"/>
                </a:lnTo>
                <a:lnTo>
                  <a:pt x="1223487" y="1286150"/>
                </a:lnTo>
                <a:lnTo>
                  <a:pt x="1177637" y="1295401"/>
                </a:lnTo>
                <a:close/>
              </a:path>
              <a:path w="1295400" h="1295400">
                <a:moveTo>
                  <a:pt x="1295401" y="953003"/>
                </a:moveTo>
                <a:lnTo>
                  <a:pt x="644874" y="953003"/>
                </a:lnTo>
                <a:lnTo>
                  <a:pt x="699213" y="948625"/>
                </a:lnTo>
                <a:lnTo>
                  <a:pt x="748032" y="936023"/>
                </a:lnTo>
                <a:lnTo>
                  <a:pt x="790296" y="915992"/>
                </a:lnTo>
                <a:lnTo>
                  <a:pt x="824970" y="889326"/>
                </a:lnTo>
                <a:lnTo>
                  <a:pt x="851019" y="856822"/>
                </a:lnTo>
                <a:lnTo>
                  <a:pt x="867407" y="819273"/>
                </a:lnTo>
                <a:lnTo>
                  <a:pt x="873100" y="777476"/>
                </a:lnTo>
                <a:lnTo>
                  <a:pt x="867275" y="734549"/>
                </a:lnTo>
                <a:lnTo>
                  <a:pt x="850442" y="698228"/>
                </a:lnTo>
                <a:lnTo>
                  <a:pt x="823561" y="669521"/>
                </a:lnTo>
                <a:lnTo>
                  <a:pt x="787594" y="649437"/>
                </a:lnTo>
                <a:lnTo>
                  <a:pt x="743501" y="638986"/>
                </a:lnTo>
                <a:lnTo>
                  <a:pt x="743501" y="631743"/>
                </a:lnTo>
                <a:lnTo>
                  <a:pt x="787552" y="614829"/>
                </a:lnTo>
                <a:lnTo>
                  <a:pt x="821313" y="585550"/>
                </a:lnTo>
                <a:lnTo>
                  <a:pt x="842930" y="546158"/>
                </a:lnTo>
                <a:lnTo>
                  <a:pt x="850548" y="498906"/>
                </a:lnTo>
                <a:lnTo>
                  <a:pt x="843646" y="455577"/>
                </a:lnTo>
                <a:lnTo>
                  <a:pt x="823910" y="417699"/>
                </a:lnTo>
                <a:lnTo>
                  <a:pt x="792792" y="386353"/>
                </a:lnTo>
                <a:lnTo>
                  <a:pt x="751749" y="362622"/>
                </a:lnTo>
                <a:lnTo>
                  <a:pt x="702233" y="347590"/>
                </a:lnTo>
                <a:lnTo>
                  <a:pt x="645698" y="342339"/>
                </a:lnTo>
                <a:lnTo>
                  <a:pt x="1295401" y="342339"/>
                </a:lnTo>
                <a:lnTo>
                  <a:pt x="1295401" y="953003"/>
                </a:lnTo>
                <a:close/>
              </a:path>
              <a:path w="1295400" h="1295400">
                <a:moveTo>
                  <a:pt x="734268" y="521457"/>
                </a:moveTo>
                <a:lnTo>
                  <a:pt x="545481" y="521457"/>
                </a:lnTo>
                <a:lnTo>
                  <a:pt x="554051" y="487384"/>
                </a:lnTo>
                <a:lnTo>
                  <a:pt x="574032" y="461508"/>
                </a:lnTo>
                <a:lnTo>
                  <a:pt x="603981" y="445072"/>
                </a:lnTo>
                <a:lnTo>
                  <a:pt x="642460" y="439317"/>
                </a:lnTo>
                <a:lnTo>
                  <a:pt x="680933" y="444702"/>
                </a:lnTo>
                <a:lnTo>
                  <a:pt x="710233" y="460051"/>
                </a:lnTo>
                <a:lnTo>
                  <a:pt x="728889" y="484155"/>
                </a:lnTo>
                <a:lnTo>
                  <a:pt x="735434" y="515805"/>
                </a:lnTo>
                <a:lnTo>
                  <a:pt x="734268" y="521457"/>
                </a:lnTo>
                <a:close/>
              </a:path>
              <a:path w="1295400" h="1295400">
                <a:moveTo>
                  <a:pt x="646110" y="851961"/>
                </a:moveTo>
                <a:lnTo>
                  <a:pt x="603527" y="846355"/>
                </a:lnTo>
                <a:lnTo>
                  <a:pt x="570366" y="830337"/>
                </a:lnTo>
                <a:lnTo>
                  <a:pt x="548213" y="805112"/>
                </a:lnTo>
                <a:lnTo>
                  <a:pt x="538651" y="771882"/>
                </a:lnTo>
                <a:lnTo>
                  <a:pt x="748342" y="771882"/>
                </a:lnTo>
                <a:lnTo>
                  <a:pt x="741598" y="802205"/>
                </a:lnTo>
                <a:lnTo>
                  <a:pt x="720419" y="828666"/>
                </a:lnTo>
                <a:lnTo>
                  <a:pt x="687846" y="845842"/>
                </a:lnTo>
                <a:lnTo>
                  <a:pt x="646110" y="85196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157902" y="4545857"/>
            <a:ext cx="4149090" cy="101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500" b="1" spc="-5" dirty="0">
                <a:solidFill>
                  <a:srgbClr val="FFFFFF"/>
                </a:solidFill>
                <a:latin typeface="Roboto"/>
                <a:cs typeface="Roboto"/>
              </a:rPr>
              <a:t>MODERAS</a:t>
            </a:r>
            <a:r>
              <a:rPr sz="6500" b="1" dirty="0">
                <a:solidFill>
                  <a:srgbClr val="FFFFFF"/>
                </a:solidFill>
                <a:latin typeface="Roboto"/>
                <a:cs typeface="Roboto"/>
              </a:rPr>
              <a:t>I</a:t>
            </a:r>
            <a:endParaRPr sz="6500">
              <a:latin typeface="Roboto"/>
              <a:cs typeface="Roboto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729335" y="1397681"/>
            <a:ext cx="7103745" cy="1739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7100"/>
              </a:lnSpc>
              <a:spcBef>
                <a:spcPts val="100"/>
              </a:spcBef>
            </a:pPr>
            <a:r>
              <a:rPr sz="3500" b="0" spc="-5" dirty="0">
                <a:latin typeface="RobotoRegular"/>
                <a:cs typeface="RobotoRegular"/>
              </a:rPr>
              <a:t>adalah sikap dan pandangan yang  tidak berlebihan, tidak ekstrem dan  tidak radikal</a:t>
            </a:r>
            <a:r>
              <a:rPr sz="3500" b="0" spc="-15" dirty="0">
                <a:latin typeface="RobotoRegular"/>
                <a:cs typeface="RobotoRegular"/>
              </a:rPr>
              <a:t> </a:t>
            </a:r>
            <a:r>
              <a:rPr sz="3500" b="0" spc="-5" dirty="0">
                <a:latin typeface="RobotoRegular"/>
                <a:cs typeface="RobotoRegular"/>
              </a:rPr>
              <a:t>(tatharruf)</a:t>
            </a:r>
            <a:endParaRPr sz="3500">
              <a:latin typeface="RobotoRegular"/>
              <a:cs typeface="RobotoRegular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29335" y="3792781"/>
            <a:ext cx="7103109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37080" algn="l"/>
                <a:tab pos="4152900" algn="l"/>
                <a:tab pos="5808980" algn="l"/>
              </a:tabLst>
            </a:pP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Menjad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i	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modera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t	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buka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n	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berart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i</a:t>
            </a:r>
            <a:endParaRPr sz="3500">
              <a:latin typeface="RobotoRegular"/>
              <a:cs typeface="RobotoRegular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29335" y="4364281"/>
            <a:ext cx="7099300" cy="55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98650" algn="l"/>
                <a:tab pos="3428365" algn="l"/>
                <a:tab pos="4969510" algn="l"/>
              </a:tabLst>
            </a:pP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menjadi	lemah	dalam	beragama.</a:t>
            </a:r>
            <a:endParaRPr sz="3500">
              <a:latin typeface="RobotoRegular"/>
              <a:cs typeface="RobotoRegular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29335" y="4897604"/>
            <a:ext cx="7103109" cy="1739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7100"/>
              </a:lnSpc>
              <a:spcBef>
                <a:spcPts val="100"/>
              </a:spcBef>
            </a:pP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Menjadi moderat bukan berarti  cenderung terbuka dan mengarah  kepada</a:t>
            </a:r>
            <a:r>
              <a:rPr sz="3500" spc="-10" dirty="0">
                <a:solidFill>
                  <a:srgbClr val="FFFFFF"/>
                </a:solidFill>
                <a:latin typeface="RobotoRegular"/>
                <a:cs typeface="RobotoRegular"/>
              </a:rPr>
              <a:t> 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kebebasan.</a:t>
            </a:r>
            <a:endParaRPr sz="3500">
              <a:latin typeface="RobotoRegular"/>
              <a:cs typeface="RobotoRegular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29335" y="7281385"/>
            <a:ext cx="710120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  <a:tabLst>
                <a:tab pos="1892300" algn="l"/>
                <a:tab pos="3204845" algn="l"/>
                <a:tab pos="4964430" algn="l"/>
                <a:tab pos="5975350" algn="l"/>
              </a:tabLst>
            </a:pP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Sebaga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i	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uma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t	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musli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m	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kit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a	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haru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s  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memiliki pemikiran moderat,</a:t>
            </a:r>
            <a:r>
              <a:rPr sz="3500" spc="140" dirty="0">
                <a:solidFill>
                  <a:srgbClr val="FFFFFF"/>
                </a:solidFill>
                <a:latin typeface="RobotoRegular"/>
                <a:cs typeface="RobotoRegular"/>
              </a:rPr>
              <a:t> 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karena</a:t>
            </a:r>
            <a:endParaRPr sz="3500">
              <a:latin typeface="RobotoRegular"/>
              <a:cs typeface="RobotoRegular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807918" y="8424385"/>
            <a:ext cx="260921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3820">
              <a:lnSpc>
                <a:spcPct val="107100"/>
              </a:lnSpc>
              <a:spcBef>
                <a:spcPts val="100"/>
              </a:spcBef>
              <a:tabLst>
                <a:tab pos="1835785" algn="l"/>
              </a:tabLst>
            </a:pP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supaya	kita  KERUKUNA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N</a:t>
            </a:r>
            <a:endParaRPr sz="3500">
              <a:latin typeface="RobotoRegular"/>
              <a:cs typeface="RobotoRegular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673348" y="8424385"/>
            <a:ext cx="1161415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9554" marR="5080" indent="-237490">
              <a:lnSpc>
                <a:spcPct val="107100"/>
              </a:lnSpc>
              <a:spcBef>
                <a:spcPts val="100"/>
              </a:spcBef>
            </a:pP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dapa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t  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DA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N</a:t>
            </a:r>
            <a:endParaRPr sz="3500">
              <a:latin typeface="RobotoRegular"/>
              <a:cs typeface="RobotoRegular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29335" y="8424385"/>
            <a:ext cx="2867025" cy="1739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  <a:tabLst>
                <a:tab pos="1910714" algn="l"/>
              </a:tabLst>
            </a:pP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menjad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i	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jala</a:t>
            </a:r>
            <a:r>
              <a:rPr sz="3500" dirty="0">
                <a:solidFill>
                  <a:srgbClr val="FFFFFF"/>
                </a:solidFill>
                <a:latin typeface="RobotoRegular"/>
                <a:cs typeface="RobotoRegular"/>
              </a:rPr>
              <a:t>n  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menciptakan  PERDAMAIAN</a:t>
            </a:r>
            <a:endParaRPr sz="3500">
              <a:latin typeface="RobotoRegular"/>
              <a:cs typeface="RobotoRegular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63A28-C14A-6E66-10BF-1316EC62B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96422" y="1866900"/>
            <a:ext cx="11295156" cy="8248412"/>
          </a:xfrm>
        </p:spPr>
        <p:txBody>
          <a:bodyPr/>
          <a:lstStyle/>
          <a:p>
            <a:pPr algn="just"/>
            <a:r>
              <a:rPr lang="en-US" sz="5400" dirty="0">
                <a:solidFill>
                  <a:schemeClr val="tx1"/>
                </a:solidFill>
              </a:rPr>
              <a:t>KKBI : </a:t>
            </a:r>
            <a:r>
              <a:rPr lang="en-US" sz="5400" dirty="0" err="1">
                <a:solidFill>
                  <a:schemeClr val="tx1"/>
                </a:solidFill>
              </a:rPr>
              <a:t>Pengurangan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kekerasan</a:t>
            </a:r>
            <a:r>
              <a:rPr lang="en-US" sz="5400" dirty="0">
                <a:solidFill>
                  <a:schemeClr val="tx1"/>
                </a:solidFill>
              </a:rPr>
              <a:t>, </a:t>
            </a:r>
            <a:r>
              <a:rPr lang="en-US" sz="5400" dirty="0" err="1">
                <a:solidFill>
                  <a:schemeClr val="tx1"/>
                </a:solidFill>
              </a:rPr>
              <a:t>penghindaran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keekstreman</a:t>
            </a:r>
            <a:endParaRPr lang="en-US" sz="5400" dirty="0">
              <a:solidFill>
                <a:schemeClr val="tx1"/>
              </a:solidFill>
            </a:endParaRPr>
          </a:p>
          <a:p>
            <a:pPr algn="just"/>
            <a:r>
              <a:rPr lang="en-US" sz="5400" dirty="0">
                <a:solidFill>
                  <a:schemeClr val="tx1"/>
                </a:solidFill>
              </a:rPr>
              <a:t>Islam : </a:t>
            </a:r>
            <a:r>
              <a:rPr lang="en-US" sz="5400" dirty="0" err="1">
                <a:solidFill>
                  <a:schemeClr val="tx1"/>
                </a:solidFill>
              </a:rPr>
              <a:t>Pandangan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atau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sikap</a:t>
            </a:r>
            <a:r>
              <a:rPr lang="en-US" sz="5400" dirty="0">
                <a:solidFill>
                  <a:schemeClr val="tx1"/>
                </a:solidFill>
              </a:rPr>
              <a:t> yang </a:t>
            </a:r>
            <a:r>
              <a:rPr lang="en-US" sz="5400" dirty="0" err="1">
                <a:solidFill>
                  <a:schemeClr val="tx1"/>
                </a:solidFill>
              </a:rPr>
              <a:t>selalu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mengedepankan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pertengahan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dalam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mengambil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sikap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dalam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terhadap</a:t>
            </a:r>
            <a:r>
              <a:rPr lang="en-US" sz="5400" dirty="0">
                <a:solidFill>
                  <a:schemeClr val="tx1"/>
                </a:solidFill>
              </a:rPr>
              <a:t> dis</a:t>
            </a:r>
            <a:r>
              <a:rPr lang="id-ID" sz="5400" dirty="0">
                <a:solidFill>
                  <a:schemeClr val="tx1"/>
                </a:solidFill>
              </a:rPr>
              <a:t>v</a:t>
            </a:r>
            <a:r>
              <a:rPr lang="en-US" sz="5400" dirty="0" err="1">
                <a:solidFill>
                  <a:schemeClr val="tx1"/>
                </a:solidFill>
              </a:rPr>
              <a:t>aritas</a:t>
            </a:r>
            <a:r>
              <a:rPr lang="en-US" sz="5400" dirty="0">
                <a:solidFill>
                  <a:schemeClr val="tx1"/>
                </a:solidFill>
              </a:rPr>
              <a:t> yang </a:t>
            </a:r>
            <a:r>
              <a:rPr lang="en-US" sz="5400" dirty="0" err="1">
                <a:solidFill>
                  <a:schemeClr val="tx1"/>
                </a:solidFill>
              </a:rPr>
              <a:t>ada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dalam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masyarakat</a:t>
            </a:r>
            <a:r>
              <a:rPr lang="en-US" sz="5400" dirty="0">
                <a:solidFill>
                  <a:schemeClr val="tx1"/>
                </a:solidFill>
              </a:rPr>
              <a:t> ; </a:t>
            </a:r>
            <a:r>
              <a:rPr lang="en-US" sz="5400" dirty="0" err="1">
                <a:solidFill>
                  <a:schemeClr val="tx1"/>
                </a:solidFill>
              </a:rPr>
              <a:t>ajaran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moderat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atau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dikenal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dengan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istilah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b="1" dirty="0" err="1">
                <a:solidFill>
                  <a:schemeClr val="tx1"/>
                </a:solidFill>
              </a:rPr>
              <a:t>Moderasi</a:t>
            </a:r>
            <a:r>
              <a:rPr lang="en-US" sz="5400" b="1" dirty="0">
                <a:solidFill>
                  <a:schemeClr val="tx1"/>
                </a:solidFill>
              </a:rPr>
              <a:t> Islam</a:t>
            </a:r>
            <a:endParaRPr lang="en-ID" sz="5400" b="1" dirty="0">
              <a:solidFill>
                <a:schemeClr val="tx1"/>
              </a:solidFill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08569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7087F-2AE5-E174-A67D-A5BEECACAD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86200" y="1866900"/>
            <a:ext cx="11295156" cy="7417415"/>
          </a:xfrm>
        </p:spPr>
        <p:txBody>
          <a:bodyPr/>
          <a:lstStyle/>
          <a:p>
            <a:pPr algn="just"/>
            <a:r>
              <a:rPr lang="id-ID" sz="5400" dirty="0">
                <a:solidFill>
                  <a:schemeClr val="tx1"/>
                </a:solidFill>
              </a:rPr>
              <a:t>MODERASI BERAGAMA</a:t>
            </a:r>
          </a:p>
          <a:p>
            <a:pPr algn="just"/>
            <a:endParaRPr lang="id-ID" sz="5400" dirty="0">
              <a:solidFill>
                <a:schemeClr val="tx1"/>
              </a:solidFill>
            </a:endParaRPr>
          </a:p>
          <a:p>
            <a:pPr algn="just"/>
            <a:r>
              <a:rPr lang="en-US" sz="5400" dirty="0" err="1">
                <a:solidFill>
                  <a:schemeClr val="tx1"/>
                </a:solidFill>
              </a:rPr>
              <a:t>Sikap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mengurangi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kekerasan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atau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menghindari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keekstreman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dalam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cara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pandang</a:t>
            </a:r>
            <a:r>
              <a:rPr lang="en-US" sz="5400" dirty="0">
                <a:solidFill>
                  <a:schemeClr val="tx1"/>
                </a:solidFill>
              </a:rPr>
              <a:t>, </a:t>
            </a:r>
            <a:r>
              <a:rPr lang="en-US" sz="5400" dirty="0" err="1">
                <a:solidFill>
                  <a:schemeClr val="tx1"/>
                </a:solidFill>
              </a:rPr>
              <a:t>sikap</a:t>
            </a:r>
            <a:r>
              <a:rPr lang="en-US" sz="5400" dirty="0">
                <a:solidFill>
                  <a:schemeClr val="tx1"/>
                </a:solidFill>
              </a:rPr>
              <a:t>, dan </a:t>
            </a:r>
            <a:r>
              <a:rPr lang="en-US" sz="5400" dirty="0" err="1">
                <a:solidFill>
                  <a:schemeClr val="tx1"/>
                </a:solidFill>
              </a:rPr>
              <a:t>praktik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beragama</a:t>
            </a:r>
            <a:r>
              <a:rPr lang="en-US" sz="5400" dirty="0">
                <a:solidFill>
                  <a:schemeClr val="tx1"/>
                </a:solidFill>
              </a:rPr>
              <a:t>. </a:t>
            </a:r>
            <a:r>
              <a:rPr lang="en-US" sz="5400" dirty="0" err="1">
                <a:solidFill>
                  <a:schemeClr val="tx1"/>
                </a:solidFill>
              </a:rPr>
              <a:t>Dalam</a:t>
            </a:r>
            <a:r>
              <a:rPr lang="en-US" sz="5400" dirty="0">
                <a:solidFill>
                  <a:schemeClr val="tx1"/>
                </a:solidFill>
              </a:rPr>
              <a:t> Islam </a:t>
            </a:r>
            <a:r>
              <a:rPr lang="en-US" sz="5400" dirty="0" err="1">
                <a:solidFill>
                  <a:schemeClr val="tx1"/>
                </a:solidFill>
              </a:rPr>
              <a:t>I’tidal</a:t>
            </a:r>
            <a:r>
              <a:rPr lang="en-US" sz="5400" dirty="0">
                <a:solidFill>
                  <a:schemeClr val="tx1"/>
                </a:solidFill>
              </a:rPr>
              <a:t> (</a:t>
            </a:r>
            <a:r>
              <a:rPr lang="en-US" sz="5400" dirty="0" err="1">
                <a:solidFill>
                  <a:schemeClr val="tx1"/>
                </a:solidFill>
              </a:rPr>
              <a:t>adil</a:t>
            </a:r>
            <a:r>
              <a:rPr lang="en-US" sz="5400" dirty="0">
                <a:solidFill>
                  <a:schemeClr val="tx1"/>
                </a:solidFill>
              </a:rPr>
              <a:t>) dan </a:t>
            </a:r>
            <a:r>
              <a:rPr lang="en-US" sz="5400" dirty="0" err="1">
                <a:solidFill>
                  <a:schemeClr val="tx1"/>
                </a:solidFill>
              </a:rPr>
              <a:t>Tawazun</a:t>
            </a:r>
            <a:r>
              <a:rPr lang="en-US" sz="5400" dirty="0">
                <a:solidFill>
                  <a:schemeClr val="tx1"/>
                </a:solidFill>
              </a:rPr>
              <a:t> (</a:t>
            </a:r>
            <a:r>
              <a:rPr lang="en-US" sz="5400" dirty="0" err="1">
                <a:solidFill>
                  <a:schemeClr val="tx1"/>
                </a:solidFill>
              </a:rPr>
              <a:t>berimbang</a:t>
            </a:r>
            <a:r>
              <a:rPr lang="en-US" sz="5400" dirty="0">
                <a:solidFill>
                  <a:schemeClr val="tx1"/>
                </a:solidFill>
              </a:rPr>
              <a:t>). </a:t>
            </a:r>
            <a:r>
              <a:rPr lang="en-US" sz="5400" dirty="0" err="1">
                <a:solidFill>
                  <a:schemeClr val="tx1"/>
                </a:solidFill>
              </a:rPr>
              <a:t>Ini</a:t>
            </a:r>
            <a:r>
              <a:rPr lang="en-US" sz="5400" dirty="0">
                <a:solidFill>
                  <a:schemeClr val="tx1"/>
                </a:solidFill>
              </a:rPr>
              <a:t> yang </a:t>
            </a:r>
            <a:r>
              <a:rPr lang="en-US" sz="5400" dirty="0" err="1">
                <a:solidFill>
                  <a:schemeClr val="tx1"/>
                </a:solidFill>
              </a:rPr>
              <a:t>dikenal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dengan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prinsip</a:t>
            </a:r>
            <a:r>
              <a:rPr lang="en-US" sz="5400" dirty="0">
                <a:solidFill>
                  <a:schemeClr val="tx1"/>
                </a:solidFill>
              </a:rPr>
              <a:t> </a:t>
            </a:r>
            <a:r>
              <a:rPr lang="en-US" sz="5400" dirty="0" err="1">
                <a:solidFill>
                  <a:schemeClr val="tx1"/>
                </a:solidFill>
              </a:rPr>
              <a:t>moderasi</a:t>
            </a:r>
            <a:endParaRPr lang="en-ID" sz="5400" dirty="0">
              <a:solidFill>
                <a:schemeClr val="tx1"/>
              </a:solidFill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789113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31677" y="4940152"/>
            <a:ext cx="409575" cy="409575"/>
            <a:chOff x="1031677" y="4940152"/>
            <a:chExt cx="409575" cy="409575"/>
          </a:xfrm>
        </p:grpSpPr>
        <p:sp>
          <p:nvSpPr>
            <p:cNvPr id="3" name="object 3"/>
            <p:cNvSpPr/>
            <p:nvPr/>
          </p:nvSpPr>
          <p:spPr>
            <a:xfrm>
              <a:off x="1031677" y="4940152"/>
              <a:ext cx="409575" cy="409575"/>
            </a:xfrm>
            <a:custGeom>
              <a:avLst/>
              <a:gdLst/>
              <a:ahLst/>
              <a:cxnLst/>
              <a:rect l="l" t="t" r="r" b="b"/>
              <a:pathLst>
                <a:path w="409575" h="409575">
                  <a:moveTo>
                    <a:pt x="204787" y="0"/>
                  </a:moveTo>
                  <a:lnTo>
                    <a:pt x="251743" y="5408"/>
                  </a:lnTo>
                  <a:lnTo>
                    <a:pt x="294847" y="20814"/>
                  </a:lnTo>
                  <a:lnTo>
                    <a:pt x="332871" y="44989"/>
                  </a:lnTo>
                  <a:lnTo>
                    <a:pt x="364585" y="76703"/>
                  </a:lnTo>
                  <a:lnTo>
                    <a:pt x="388760" y="114727"/>
                  </a:lnTo>
                  <a:lnTo>
                    <a:pt x="404166" y="157831"/>
                  </a:lnTo>
                  <a:lnTo>
                    <a:pt x="409574" y="204787"/>
                  </a:lnTo>
                  <a:lnTo>
                    <a:pt x="404166" y="251743"/>
                  </a:lnTo>
                  <a:lnTo>
                    <a:pt x="388760" y="294847"/>
                  </a:lnTo>
                  <a:lnTo>
                    <a:pt x="364585" y="332871"/>
                  </a:lnTo>
                  <a:lnTo>
                    <a:pt x="332871" y="364585"/>
                  </a:lnTo>
                  <a:lnTo>
                    <a:pt x="294847" y="388760"/>
                  </a:lnTo>
                  <a:lnTo>
                    <a:pt x="251743" y="404166"/>
                  </a:lnTo>
                  <a:lnTo>
                    <a:pt x="204787" y="409574"/>
                  </a:lnTo>
                  <a:lnTo>
                    <a:pt x="157831" y="404166"/>
                  </a:lnTo>
                  <a:lnTo>
                    <a:pt x="114727" y="388760"/>
                  </a:lnTo>
                  <a:lnTo>
                    <a:pt x="76703" y="364585"/>
                  </a:lnTo>
                  <a:lnTo>
                    <a:pt x="44989" y="332871"/>
                  </a:lnTo>
                  <a:lnTo>
                    <a:pt x="20814" y="294847"/>
                  </a:lnTo>
                  <a:lnTo>
                    <a:pt x="5408" y="251743"/>
                  </a:lnTo>
                  <a:lnTo>
                    <a:pt x="0" y="204787"/>
                  </a:lnTo>
                  <a:lnTo>
                    <a:pt x="5408" y="157831"/>
                  </a:lnTo>
                  <a:lnTo>
                    <a:pt x="20814" y="114727"/>
                  </a:lnTo>
                  <a:lnTo>
                    <a:pt x="44989" y="76703"/>
                  </a:lnTo>
                  <a:lnTo>
                    <a:pt x="76703" y="44989"/>
                  </a:lnTo>
                  <a:lnTo>
                    <a:pt x="114727" y="20814"/>
                  </a:lnTo>
                  <a:lnTo>
                    <a:pt x="157831" y="5408"/>
                  </a:lnTo>
                  <a:lnTo>
                    <a:pt x="204787" y="0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75555" y="5084033"/>
              <a:ext cx="114299" cy="1142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798741" y="4142863"/>
            <a:ext cx="2978150" cy="1804035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6500" b="1" spc="-5" dirty="0">
                <a:solidFill>
                  <a:srgbClr val="FFFFFF"/>
                </a:solidFill>
                <a:latin typeface="Roboto"/>
                <a:cs typeface="Roboto"/>
              </a:rPr>
              <a:t>01</a:t>
            </a:r>
            <a:endParaRPr sz="65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4000" spc="-5" dirty="0">
                <a:solidFill>
                  <a:srgbClr val="FFFFFF"/>
                </a:solidFill>
                <a:latin typeface="RobotoRegular"/>
                <a:cs typeface="RobotoRegular"/>
              </a:rPr>
              <a:t>KERUKUNA</a:t>
            </a:r>
            <a:r>
              <a:rPr sz="4000" dirty="0">
                <a:solidFill>
                  <a:srgbClr val="FFFFFF"/>
                </a:solidFill>
                <a:latin typeface="RobotoRegular"/>
                <a:cs typeface="RobotoRegular"/>
              </a:rPr>
              <a:t>N</a:t>
            </a:r>
            <a:endParaRPr sz="4000">
              <a:latin typeface="RobotoRegular"/>
              <a:cs typeface="Roboto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25620" y="1148297"/>
            <a:ext cx="10236200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Hubungan antarumat beragama yang dilandasi  toleransi, saling pengertian dan saling menghormati  dalam pengamalan ajaran agama serta kerjasama  dalam kehidupan</a:t>
            </a:r>
            <a:r>
              <a:rPr sz="3500" spc="-10" dirty="0">
                <a:solidFill>
                  <a:srgbClr val="FFFFFF"/>
                </a:solidFill>
                <a:latin typeface="RobotoRegular"/>
                <a:cs typeface="RobotoRegular"/>
              </a:rPr>
              <a:t> 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bermasyarakat.</a:t>
            </a:r>
            <a:endParaRPr sz="3500">
              <a:latin typeface="RobotoRegular"/>
              <a:cs typeface="Roboto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25620" y="4149686"/>
            <a:ext cx="10295890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Semua agama mengajarkan kerukunan ini, sehingga  agama idealnya berfungsi sebagai faktor</a:t>
            </a:r>
            <a:r>
              <a:rPr sz="3500" spc="-55" dirty="0">
                <a:solidFill>
                  <a:srgbClr val="FFFFFF"/>
                </a:solidFill>
                <a:latin typeface="RobotoRegular"/>
                <a:cs typeface="RobotoRegular"/>
              </a:rPr>
              <a:t> 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integratif.</a:t>
            </a:r>
            <a:endParaRPr sz="3500">
              <a:latin typeface="RobotoRegular"/>
              <a:cs typeface="RobotoRegular"/>
            </a:endParaRPr>
          </a:p>
          <a:p>
            <a:pPr marL="12700" marR="331470">
              <a:lnSpc>
                <a:spcPct val="107100"/>
              </a:lnSpc>
            </a:pP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Dan dalam kenyataannya, hubungan antarpemeluk  agama di Indoensia selama ini sangat</a:t>
            </a:r>
            <a:r>
              <a:rPr sz="3500" spc="-45" dirty="0">
                <a:solidFill>
                  <a:srgbClr val="FFFFFF"/>
                </a:solidFill>
                <a:latin typeface="RobotoRegular"/>
                <a:cs typeface="RobotoRegular"/>
              </a:rPr>
              <a:t> 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harmonis.</a:t>
            </a:r>
            <a:endParaRPr sz="3500">
              <a:latin typeface="RobotoRegular"/>
              <a:cs typeface="RobotoRegular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25620" y="6898495"/>
            <a:ext cx="1032700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“Kerukunan harus kita bangun dan kita yakin dengan  kerukunan antar umat beragama merupakan unsur  utama daripada kerukunan</a:t>
            </a:r>
            <a:r>
              <a:rPr sz="3500" spc="-15" dirty="0">
                <a:solidFill>
                  <a:srgbClr val="FFFFFF"/>
                </a:solidFill>
                <a:latin typeface="RobotoRegular"/>
                <a:cs typeface="RobotoRegular"/>
              </a:rPr>
              <a:t> 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nasional."</a:t>
            </a:r>
            <a:endParaRPr sz="350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~KH. Ma'ruf Amin~ Wakil Presiden</a:t>
            </a:r>
            <a:r>
              <a:rPr sz="3500" spc="-20" dirty="0">
                <a:solidFill>
                  <a:srgbClr val="FFFFFF"/>
                </a:solidFill>
                <a:latin typeface="RobotoRegular"/>
                <a:cs typeface="RobotoRegular"/>
              </a:rPr>
              <a:t> 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RI</a:t>
            </a:r>
            <a:endParaRPr sz="3500">
              <a:latin typeface="RobotoRegular"/>
              <a:cs typeface="RobotoRegular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6000" y="3501338"/>
            <a:ext cx="5060315" cy="9994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400" b="1" spc="-15" dirty="0">
                <a:solidFill>
                  <a:srgbClr val="FFFFFF"/>
                </a:solidFill>
                <a:latin typeface="Roboto"/>
                <a:cs typeface="Roboto"/>
              </a:rPr>
              <a:t>KESIMPULA</a:t>
            </a:r>
            <a:r>
              <a:rPr sz="6400" b="1" spc="-10" dirty="0">
                <a:solidFill>
                  <a:srgbClr val="FFFFFF"/>
                </a:solidFill>
                <a:latin typeface="Roboto"/>
                <a:cs typeface="Roboto"/>
              </a:rPr>
              <a:t>N</a:t>
            </a:r>
            <a:endParaRPr sz="6400">
              <a:latin typeface="Roboto"/>
              <a:cs typeface="Robo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05060" y="2440505"/>
            <a:ext cx="1096010" cy="0"/>
          </a:xfrm>
          <a:custGeom>
            <a:avLst/>
            <a:gdLst/>
            <a:ahLst/>
            <a:cxnLst/>
            <a:rect l="l" t="t" r="r" b="b"/>
            <a:pathLst>
              <a:path w="1096009">
                <a:moveTo>
                  <a:pt x="0" y="0"/>
                </a:moveTo>
                <a:lnTo>
                  <a:pt x="1095447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05060" y="6426829"/>
            <a:ext cx="1096010" cy="0"/>
          </a:xfrm>
          <a:custGeom>
            <a:avLst/>
            <a:gdLst/>
            <a:ahLst/>
            <a:cxnLst/>
            <a:rect l="l" t="t" r="r" b="b"/>
            <a:pathLst>
              <a:path w="1096009">
                <a:moveTo>
                  <a:pt x="0" y="0"/>
                </a:moveTo>
                <a:lnTo>
                  <a:pt x="1095447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822202" y="1249868"/>
            <a:ext cx="7858125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z="3500" b="0" spc="-5" dirty="0">
                <a:latin typeface="RobotoRegular"/>
                <a:cs typeface="RobotoRegular"/>
              </a:rPr>
              <a:t>Sebelum menciptakan Pedamainan dan  Kerukunan KIta harus bisa menjadi  manusia yang toleran dan memiliki  pemikiran Moderat</a:t>
            </a:r>
            <a:r>
              <a:rPr sz="3500" b="0" spc="-15" dirty="0">
                <a:latin typeface="RobotoRegular"/>
                <a:cs typeface="RobotoRegular"/>
              </a:rPr>
              <a:t> </a:t>
            </a:r>
            <a:r>
              <a:rPr sz="3500" b="0" spc="-5" dirty="0">
                <a:latin typeface="RobotoRegular"/>
                <a:cs typeface="RobotoRegular"/>
              </a:rPr>
              <a:t>(Moderasi)</a:t>
            </a:r>
            <a:endParaRPr sz="3500">
              <a:latin typeface="RobotoRegular"/>
              <a:cs typeface="Roboto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22202" y="5236176"/>
            <a:ext cx="8160384" cy="2311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Perdamaian adalah titik tertinggi dari  kehidupan yang baik. sebagai umat islam  kia harus dapat menciptakan kehidupan  yang damai dan</a:t>
            </a:r>
            <a:r>
              <a:rPr sz="3500" spc="-15" dirty="0">
                <a:solidFill>
                  <a:srgbClr val="FFFFFF"/>
                </a:solidFill>
                <a:latin typeface="RobotoRegular"/>
                <a:cs typeface="RobotoRegular"/>
              </a:rPr>
              <a:t> </a:t>
            </a:r>
            <a:r>
              <a:rPr sz="3500" spc="-5" dirty="0">
                <a:solidFill>
                  <a:srgbClr val="FFFFFF"/>
                </a:solidFill>
                <a:latin typeface="RobotoRegular"/>
                <a:cs typeface="RobotoRegular"/>
              </a:rPr>
              <a:t>rukun</a:t>
            </a:r>
            <a:endParaRPr sz="3500">
              <a:latin typeface="RobotoRegular"/>
              <a:cs typeface="Roboto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6000" y="8989091"/>
            <a:ext cx="78867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Roboto"/>
                <a:cs typeface="Roboto"/>
              </a:rPr>
              <a:t>LANJU</a:t>
            </a:r>
            <a:r>
              <a:rPr sz="1600" b="1" dirty="0">
                <a:latin typeface="Roboto"/>
                <a:cs typeface="Roboto"/>
              </a:rPr>
              <a:t>T</a:t>
            </a:r>
            <a:endParaRPr sz="1600">
              <a:latin typeface="Roboto"/>
              <a:cs typeface="Roboto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5764439" y="9020129"/>
            <a:ext cx="1495425" cy="285750"/>
            <a:chOff x="15764439" y="9020129"/>
            <a:chExt cx="1495425" cy="285750"/>
          </a:xfrm>
        </p:grpSpPr>
        <p:sp>
          <p:nvSpPr>
            <p:cNvPr id="9" name="object 9"/>
            <p:cNvSpPr/>
            <p:nvPr/>
          </p:nvSpPr>
          <p:spPr>
            <a:xfrm>
              <a:off x="16973519" y="9020129"/>
              <a:ext cx="285750" cy="285750"/>
            </a:xfrm>
            <a:custGeom>
              <a:avLst/>
              <a:gdLst/>
              <a:ahLst/>
              <a:cxnLst/>
              <a:rect l="l" t="t" r="r" b="b"/>
              <a:pathLst>
                <a:path w="285750" h="285750">
                  <a:moveTo>
                    <a:pt x="0" y="142875"/>
                  </a:moveTo>
                  <a:lnTo>
                    <a:pt x="7283" y="97715"/>
                  </a:lnTo>
                  <a:lnTo>
                    <a:pt x="27566" y="58494"/>
                  </a:lnTo>
                  <a:lnTo>
                    <a:pt x="58494" y="27566"/>
                  </a:lnTo>
                  <a:lnTo>
                    <a:pt x="97715" y="7283"/>
                  </a:lnTo>
                  <a:lnTo>
                    <a:pt x="142875" y="0"/>
                  </a:lnTo>
                  <a:lnTo>
                    <a:pt x="188034" y="7283"/>
                  </a:lnTo>
                  <a:lnTo>
                    <a:pt x="227255" y="27566"/>
                  </a:lnTo>
                  <a:lnTo>
                    <a:pt x="258183" y="58494"/>
                  </a:lnTo>
                  <a:lnTo>
                    <a:pt x="278466" y="97715"/>
                  </a:lnTo>
                  <a:lnTo>
                    <a:pt x="285750" y="142875"/>
                  </a:lnTo>
                  <a:lnTo>
                    <a:pt x="278466" y="188034"/>
                  </a:lnTo>
                  <a:lnTo>
                    <a:pt x="258183" y="227255"/>
                  </a:lnTo>
                  <a:lnTo>
                    <a:pt x="227255" y="258183"/>
                  </a:lnTo>
                  <a:lnTo>
                    <a:pt x="188034" y="278466"/>
                  </a:lnTo>
                  <a:lnTo>
                    <a:pt x="142875" y="285750"/>
                  </a:lnTo>
                  <a:lnTo>
                    <a:pt x="97715" y="278466"/>
                  </a:lnTo>
                  <a:lnTo>
                    <a:pt x="58494" y="258183"/>
                  </a:lnTo>
                  <a:lnTo>
                    <a:pt x="27566" y="227255"/>
                  </a:lnTo>
                  <a:lnTo>
                    <a:pt x="7283" y="188034"/>
                  </a:lnTo>
                  <a:lnTo>
                    <a:pt x="0" y="142875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764439" y="9125559"/>
              <a:ext cx="1396365" cy="73025"/>
            </a:xfrm>
            <a:custGeom>
              <a:avLst/>
              <a:gdLst/>
              <a:ahLst/>
              <a:cxnLst/>
              <a:rect l="l" t="t" r="r" b="b"/>
              <a:pathLst>
                <a:path w="1396365" h="73025">
                  <a:moveTo>
                    <a:pt x="35893" y="72877"/>
                  </a:moveTo>
                  <a:lnTo>
                    <a:pt x="21924" y="70013"/>
                  </a:lnTo>
                  <a:lnTo>
                    <a:pt x="10514" y="62202"/>
                  </a:lnTo>
                  <a:lnTo>
                    <a:pt x="2821" y="50620"/>
                  </a:lnTo>
                  <a:lnTo>
                    <a:pt x="0" y="36438"/>
                  </a:lnTo>
                  <a:lnTo>
                    <a:pt x="2821" y="22257"/>
                  </a:lnTo>
                  <a:lnTo>
                    <a:pt x="10514" y="10674"/>
                  </a:lnTo>
                  <a:lnTo>
                    <a:pt x="21924" y="2864"/>
                  </a:lnTo>
                  <a:lnTo>
                    <a:pt x="35893" y="0"/>
                  </a:lnTo>
                  <a:lnTo>
                    <a:pt x="49862" y="2864"/>
                  </a:lnTo>
                  <a:lnTo>
                    <a:pt x="61272" y="10674"/>
                  </a:lnTo>
                  <a:lnTo>
                    <a:pt x="68965" y="22257"/>
                  </a:lnTo>
                  <a:lnTo>
                    <a:pt x="71787" y="36438"/>
                  </a:lnTo>
                  <a:lnTo>
                    <a:pt x="68965" y="50620"/>
                  </a:lnTo>
                  <a:lnTo>
                    <a:pt x="61272" y="62202"/>
                  </a:lnTo>
                  <a:lnTo>
                    <a:pt x="49862" y="70013"/>
                  </a:lnTo>
                  <a:lnTo>
                    <a:pt x="35893" y="72877"/>
                  </a:lnTo>
                  <a:close/>
                </a:path>
                <a:path w="1396365" h="73025">
                  <a:moveTo>
                    <a:pt x="477297" y="72877"/>
                  </a:moveTo>
                  <a:lnTo>
                    <a:pt x="463328" y="70013"/>
                  </a:lnTo>
                  <a:lnTo>
                    <a:pt x="451918" y="62202"/>
                  </a:lnTo>
                  <a:lnTo>
                    <a:pt x="444225" y="50620"/>
                  </a:lnTo>
                  <a:lnTo>
                    <a:pt x="441403" y="36438"/>
                  </a:lnTo>
                  <a:lnTo>
                    <a:pt x="444225" y="22257"/>
                  </a:lnTo>
                  <a:lnTo>
                    <a:pt x="451918" y="10674"/>
                  </a:lnTo>
                  <a:lnTo>
                    <a:pt x="463328" y="2864"/>
                  </a:lnTo>
                  <a:lnTo>
                    <a:pt x="477297" y="0"/>
                  </a:lnTo>
                  <a:lnTo>
                    <a:pt x="491266" y="2864"/>
                  </a:lnTo>
                  <a:lnTo>
                    <a:pt x="502676" y="10674"/>
                  </a:lnTo>
                  <a:lnTo>
                    <a:pt x="510369" y="22257"/>
                  </a:lnTo>
                  <a:lnTo>
                    <a:pt x="513191" y="36438"/>
                  </a:lnTo>
                  <a:lnTo>
                    <a:pt x="510369" y="50620"/>
                  </a:lnTo>
                  <a:lnTo>
                    <a:pt x="502676" y="62202"/>
                  </a:lnTo>
                  <a:lnTo>
                    <a:pt x="491266" y="70013"/>
                  </a:lnTo>
                  <a:lnTo>
                    <a:pt x="477297" y="72877"/>
                  </a:lnTo>
                  <a:close/>
                </a:path>
                <a:path w="1396365" h="73025">
                  <a:moveTo>
                    <a:pt x="918701" y="72877"/>
                  </a:moveTo>
                  <a:lnTo>
                    <a:pt x="904731" y="70013"/>
                  </a:lnTo>
                  <a:lnTo>
                    <a:pt x="893322" y="62202"/>
                  </a:lnTo>
                  <a:lnTo>
                    <a:pt x="885628" y="50620"/>
                  </a:lnTo>
                  <a:lnTo>
                    <a:pt x="882807" y="36438"/>
                  </a:lnTo>
                  <a:lnTo>
                    <a:pt x="885628" y="22257"/>
                  </a:lnTo>
                  <a:lnTo>
                    <a:pt x="893322" y="10674"/>
                  </a:lnTo>
                  <a:lnTo>
                    <a:pt x="904731" y="2864"/>
                  </a:lnTo>
                  <a:lnTo>
                    <a:pt x="918701" y="0"/>
                  </a:lnTo>
                  <a:lnTo>
                    <a:pt x="932670" y="2864"/>
                  </a:lnTo>
                  <a:lnTo>
                    <a:pt x="944079" y="10674"/>
                  </a:lnTo>
                  <a:lnTo>
                    <a:pt x="951773" y="22257"/>
                  </a:lnTo>
                  <a:lnTo>
                    <a:pt x="954594" y="36438"/>
                  </a:lnTo>
                  <a:lnTo>
                    <a:pt x="951773" y="50620"/>
                  </a:lnTo>
                  <a:lnTo>
                    <a:pt x="944079" y="62202"/>
                  </a:lnTo>
                  <a:lnTo>
                    <a:pt x="932670" y="70013"/>
                  </a:lnTo>
                  <a:lnTo>
                    <a:pt x="918701" y="72877"/>
                  </a:lnTo>
                  <a:close/>
                </a:path>
                <a:path w="1396365" h="73025">
                  <a:moveTo>
                    <a:pt x="1360104" y="72877"/>
                  </a:moveTo>
                  <a:lnTo>
                    <a:pt x="1346135" y="70013"/>
                  </a:lnTo>
                  <a:lnTo>
                    <a:pt x="1334726" y="62202"/>
                  </a:lnTo>
                  <a:lnTo>
                    <a:pt x="1327032" y="50620"/>
                  </a:lnTo>
                  <a:lnTo>
                    <a:pt x="1324211" y="36438"/>
                  </a:lnTo>
                  <a:lnTo>
                    <a:pt x="1327032" y="22257"/>
                  </a:lnTo>
                  <a:lnTo>
                    <a:pt x="1334726" y="10674"/>
                  </a:lnTo>
                  <a:lnTo>
                    <a:pt x="1346135" y="2864"/>
                  </a:lnTo>
                  <a:lnTo>
                    <a:pt x="1360104" y="0"/>
                  </a:lnTo>
                  <a:lnTo>
                    <a:pt x="1374074" y="2864"/>
                  </a:lnTo>
                  <a:lnTo>
                    <a:pt x="1385483" y="10674"/>
                  </a:lnTo>
                  <a:lnTo>
                    <a:pt x="1393177" y="22257"/>
                  </a:lnTo>
                  <a:lnTo>
                    <a:pt x="1395998" y="36438"/>
                  </a:lnTo>
                  <a:lnTo>
                    <a:pt x="1393177" y="50620"/>
                  </a:lnTo>
                  <a:lnTo>
                    <a:pt x="1385483" y="62202"/>
                  </a:lnTo>
                  <a:lnTo>
                    <a:pt x="1374074" y="70013"/>
                  </a:lnTo>
                  <a:lnTo>
                    <a:pt x="1360104" y="7287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8400" y="2247900"/>
            <a:ext cx="12039600" cy="53438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8600"/>
              </a:lnSpc>
              <a:spcBef>
                <a:spcPts val="95"/>
              </a:spcBef>
            </a:pPr>
            <a:r>
              <a:rPr sz="5350" b="1" spc="5" dirty="0">
                <a:solidFill>
                  <a:srgbClr val="FFFFFF"/>
                </a:solidFill>
                <a:latin typeface="Roboto"/>
                <a:cs typeface="Roboto"/>
              </a:rPr>
              <a:t>Indonesia Merupakan Negara dengan  Keberagaman Paling Tinggi Di Dunia.  Indonesia Memiliki </a:t>
            </a:r>
            <a:r>
              <a:rPr sz="5350" b="1" spc="10" dirty="0">
                <a:solidFill>
                  <a:srgbClr val="FFFFFF"/>
                </a:solidFill>
                <a:latin typeface="Roboto"/>
                <a:cs typeface="Roboto"/>
              </a:rPr>
              <a:t>34 </a:t>
            </a:r>
            <a:r>
              <a:rPr sz="5350" b="1" spc="5" dirty="0">
                <a:solidFill>
                  <a:srgbClr val="FFFFFF"/>
                </a:solidFill>
                <a:latin typeface="Roboto"/>
                <a:cs typeface="Roboto"/>
              </a:rPr>
              <a:t>Provinsi, </a:t>
            </a:r>
            <a:r>
              <a:rPr sz="5350" b="1" spc="10" dirty="0">
                <a:solidFill>
                  <a:srgbClr val="FFFFFF"/>
                </a:solidFill>
                <a:latin typeface="Roboto"/>
                <a:cs typeface="Roboto"/>
              </a:rPr>
              <a:t>6 Agama  </a:t>
            </a:r>
            <a:r>
              <a:rPr sz="5350" b="1" spc="5" dirty="0">
                <a:solidFill>
                  <a:srgbClr val="FFFFFF"/>
                </a:solidFill>
                <a:latin typeface="Roboto"/>
                <a:cs typeface="Roboto"/>
              </a:rPr>
              <a:t>yang Berbeda, </a:t>
            </a:r>
            <a:r>
              <a:rPr sz="5350" b="1" spc="10" dirty="0">
                <a:solidFill>
                  <a:srgbClr val="FFFFFF"/>
                </a:solidFill>
                <a:latin typeface="Roboto"/>
                <a:cs typeface="Roboto"/>
              </a:rPr>
              <a:t>dan </a:t>
            </a:r>
            <a:r>
              <a:rPr sz="5350" b="1" spc="5" dirty="0">
                <a:solidFill>
                  <a:srgbClr val="FFFFFF"/>
                </a:solidFill>
                <a:latin typeface="Roboto"/>
                <a:cs typeface="Roboto"/>
              </a:rPr>
              <a:t>dengan 1.340 </a:t>
            </a:r>
            <a:r>
              <a:rPr sz="5350" b="1" spc="10" dirty="0">
                <a:solidFill>
                  <a:srgbClr val="FFFFFF"/>
                </a:solidFill>
                <a:latin typeface="Roboto"/>
                <a:cs typeface="Roboto"/>
              </a:rPr>
              <a:t>Suku  </a:t>
            </a:r>
            <a:r>
              <a:rPr sz="5350" b="1" spc="5" dirty="0">
                <a:solidFill>
                  <a:srgbClr val="FFFFFF"/>
                </a:solidFill>
                <a:latin typeface="Roboto"/>
                <a:cs typeface="Roboto"/>
              </a:rPr>
              <a:t>Bangsa yang tersebar di 17.000 Pulau</a:t>
            </a:r>
            <a:endParaRPr sz="5350" dirty="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483677" y="9003773"/>
            <a:ext cx="78867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z="1600" b="1" spc="-5" dirty="0">
                <a:latin typeface="Roboto"/>
                <a:cs typeface="Roboto"/>
              </a:rPr>
              <a:t>LANJU</a:t>
            </a:r>
            <a:r>
              <a:rPr sz="1600" b="1" dirty="0">
                <a:latin typeface="Roboto"/>
                <a:cs typeface="Roboto"/>
              </a:rPr>
              <a:t>T</a:t>
            </a:r>
            <a:endParaRPr sz="16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691505" algn="l"/>
              </a:tabLst>
            </a:pPr>
            <a:r>
              <a:rPr spc="-5" dirty="0"/>
              <a:t>Te</a:t>
            </a:r>
            <a:r>
              <a:rPr dirty="0"/>
              <a:t>ri</a:t>
            </a:r>
            <a:r>
              <a:rPr spc="-5" dirty="0"/>
              <a:t>m</a:t>
            </a:r>
            <a:r>
              <a:rPr dirty="0"/>
              <a:t>a	</a:t>
            </a:r>
            <a:r>
              <a:rPr spc="-5" dirty="0"/>
              <a:t>kas</a:t>
            </a:r>
            <a:r>
              <a:rPr dirty="0"/>
              <a:t>i</a:t>
            </a:r>
            <a:r>
              <a:rPr spc="-5" dirty="0"/>
              <a:t>h</a:t>
            </a:r>
            <a:r>
              <a:rPr dirty="0"/>
              <a:t>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438628" y="1028699"/>
            <a:ext cx="4049395" cy="8227059"/>
            <a:chOff x="1438628" y="1028699"/>
            <a:chExt cx="4049395" cy="8227059"/>
          </a:xfrm>
        </p:grpSpPr>
        <p:sp>
          <p:nvSpPr>
            <p:cNvPr id="3" name="object 3"/>
            <p:cNvSpPr/>
            <p:nvPr/>
          </p:nvSpPr>
          <p:spPr>
            <a:xfrm>
              <a:off x="1438628" y="1028699"/>
              <a:ext cx="4049298" cy="822652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712921" y="1262542"/>
              <a:ext cx="3506626" cy="760951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399505" y="3019426"/>
            <a:ext cx="8075930" cy="4121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500"/>
              </a:lnSpc>
              <a:spcBef>
                <a:spcPts val="100"/>
              </a:spcBef>
            </a:pPr>
            <a:r>
              <a:rPr sz="5000" b="1" spc="-5" dirty="0">
                <a:solidFill>
                  <a:srgbClr val="FFFFFF"/>
                </a:solidFill>
                <a:latin typeface="Roboto"/>
                <a:cs typeface="Roboto"/>
              </a:rPr>
              <a:t>"Harus diingat bahwa kodrat  bangsa Indonesia adalah  keberagaman. Takdir Tuhan  untuk kita adalah  keberagaman,"</a:t>
            </a:r>
            <a:endParaRPr sz="5000">
              <a:latin typeface="Roboto"/>
              <a:cs typeface="Robo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483677" y="9003773"/>
            <a:ext cx="78867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z="1600" b="1" spc="-5" dirty="0">
                <a:latin typeface="Roboto"/>
                <a:cs typeface="Roboto"/>
              </a:rPr>
              <a:t>LANJU</a:t>
            </a:r>
            <a:r>
              <a:rPr sz="1600" b="1" dirty="0">
                <a:latin typeface="Roboto"/>
                <a:cs typeface="Roboto"/>
              </a:rPr>
              <a:t>T</a:t>
            </a:r>
            <a:endParaRPr sz="1600">
              <a:latin typeface="Roboto"/>
              <a:cs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5">
            <a:extLst>
              <a:ext uri="{FF2B5EF4-FFF2-40B4-BE49-F238E27FC236}">
                <a16:creationId xmlns:a16="http://schemas.microsoft.com/office/drawing/2014/main" id="{BF8F6453-EBA7-473D-8AF1-CC152A0CF4E2}"/>
              </a:ext>
            </a:extLst>
          </p:cNvPr>
          <p:cNvSpPr txBox="1"/>
          <p:nvPr/>
        </p:nvSpPr>
        <p:spPr>
          <a:xfrm>
            <a:off x="3009900" y="4431478"/>
            <a:ext cx="12268199" cy="1497333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2700" marR="5080" indent="136525" algn="ctr">
              <a:lnSpc>
                <a:spcPts val="8400"/>
              </a:lnSpc>
              <a:spcBef>
                <a:spcPts val="1055"/>
              </a:spcBef>
            </a:pPr>
            <a:r>
              <a:rPr sz="15000" b="1" spc="10" dirty="0">
                <a:solidFill>
                  <a:srgbClr val="FFFFFF"/>
                </a:solidFill>
                <a:latin typeface="Bell MT" panose="02020503060305020303" pitchFamily="18" charset="0"/>
                <a:cs typeface="Roboto"/>
              </a:rPr>
              <a:t>UKHUWAH</a:t>
            </a:r>
            <a:endParaRPr sz="15000" dirty="0">
              <a:latin typeface="Bell MT" panose="02020503060305020303" pitchFamily="18" charset="0"/>
              <a:cs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520256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AF5D14-32DC-4912-9E34-F18EA74AC030}"/>
              </a:ext>
            </a:extLst>
          </p:cNvPr>
          <p:cNvSpPr txBox="1"/>
          <p:nvPr/>
        </p:nvSpPr>
        <p:spPr>
          <a:xfrm>
            <a:off x="2362200" y="1943100"/>
            <a:ext cx="14020800" cy="7325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6000" b="1" i="0" dirty="0">
                <a:solidFill>
                  <a:schemeClr val="bg1"/>
                </a:solidFill>
                <a:effectLst/>
                <a:latin typeface="Helvetica-FF"/>
              </a:rPr>
              <a:t>Ta</a:t>
            </a:r>
            <a:r>
              <a:rPr lang="id-ID" sz="6000" b="1" i="0" dirty="0">
                <a:solidFill>
                  <a:schemeClr val="bg1"/>
                </a:solidFill>
                <a:effectLst/>
                <a:latin typeface="Helvetica-FF"/>
              </a:rPr>
              <a:t>’</a:t>
            </a:r>
            <a:r>
              <a:rPr lang="en-ID" sz="6000" b="1" i="0" dirty="0" err="1">
                <a:solidFill>
                  <a:schemeClr val="bg1"/>
                </a:solidFill>
                <a:effectLst/>
                <a:latin typeface="Helvetica-FF"/>
              </a:rPr>
              <a:t>aruf</a:t>
            </a:r>
            <a:endParaRPr lang="id-ID" sz="6000" b="1" i="0" dirty="0">
              <a:solidFill>
                <a:schemeClr val="bg1"/>
              </a:solidFill>
              <a:effectLst/>
              <a:latin typeface="Helvetica-FF"/>
            </a:endParaRPr>
          </a:p>
          <a:p>
            <a:br>
              <a:rPr lang="en-ID" sz="6000" b="1" dirty="0">
                <a:solidFill>
                  <a:schemeClr val="bg1"/>
                </a:solidFill>
              </a:rPr>
            </a:br>
            <a:r>
              <a:rPr lang="id-ID" sz="5000" dirty="0">
                <a:solidFill>
                  <a:schemeClr val="bg1"/>
                </a:solidFill>
                <a:latin typeface="Helvetica-FF"/>
              </a:rPr>
              <a:t>M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engandung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makna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saling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mengenal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.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Namun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,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tidak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hanya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terbatas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pada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hal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yang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bersifat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fisik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atau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identitas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ringkas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.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Namun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,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mengenal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lebih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dalam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lagi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seperti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,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latar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belakang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pendidikan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,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budaya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.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keagamaan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,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pemikiran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, ide-ide,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cita-cita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serta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masalah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kehidupan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.</a:t>
            </a:r>
            <a:br>
              <a:rPr lang="en-ID" sz="5000" dirty="0">
                <a:solidFill>
                  <a:schemeClr val="bg1"/>
                </a:solidFill>
              </a:rPr>
            </a:br>
            <a:endParaRPr lang="en-ID" sz="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604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473B96-E5DE-439A-A3A9-7ED1D3BD9323}"/>
              </a:ext>
            </a:extLst>
          </p:cNvPr>
          <p:cNvSpPr txBox="1"/>
          <p:nvPr/>
        </p:nvSpPr>
        <p:spPr>
          <a:xfrm>
            <a:off x="2590800" y="2247900"/>
            <a:ext cx="12801600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5400" b="1" i="0" dirty="0" err="1">
                <a:solidFill>
                  <a:schemeClr val="bg1"/>
                </a:solidFill>
                <a:effectLst/>
                <a:latin typeface="Helvetica-FF"/>
              </a:rPr>
              <a:t>Tafahum</a:t>
            </a:r>
            <a:endParaRPr lang="id-ID" sz="5400" b="1" i="0" dirty="0">
              <a:solidFill>
                <a:schemeClr val="bg1"/>
              </a:solidFill>
              <a:effectLst/>
              <a:latin typeface="Helvetica-FF"/>
            </a:endParaRPr>
          </a:p>
          <a:p>
            <a:br>
              <a:rPr lang="en-ID" sz="5000" dirty="0">
                <a:solidFill>
                  <a:schemeClr val="bg1"/>
                </a:solidFill>
              </a:rPr>
            </a:br>
            <a:r>
              <a:rPr lang="id-ID" sz="5000" dirty="0">
                <a:solidFill>
                  <a:schemeClr val="bg1"/>
                </a:solidFill>
                <a:latin typeface="Helvetica-FF"/>
              </a:rPr>
              <a:t>S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aling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memahami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kelebihan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dan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kekurangan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atau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pun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kekuatan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dan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kelemahan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masing-masing.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Bila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ini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tercapai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,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segala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macam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bentuk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kesalahpahaman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dapat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dihindari</a:t>
            </a:r>
            <a:endParaRPr lang="en-ID" sz="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15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7591BA-AF0F-4EBB-BC64-D941B061B0E5}"/>
              </a:ext>
            </a:extLst>
          </p:cNvPr>
          <p:cNvSpPr txBox="1"/>
          <p:nvPr/>
        </p:nvSpPr>
        <p:spPr>
          <a:xfrm>
            <a:off x="2286000" y="1634847"/>
            <a:ext cx="13716000" cy="71404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5400" b="1" i="0" dirty="0" err="1">
                <a:solidFill>
                  <a:schemeClr val="bg1"/>
                </a:solidFill>
                <a:effectLst/>
                <a:latin typeface="Helvetica-FF"/>
              </a:rPr>
              <a:t>Ta'awun</a:t>
            </a:r>
            <a:endParaRPr lang="id-ID" sz="5400" b="1" i="0" dirty="0">
              <a:solidFill>
                <a:schemeClr val="bg1"/>
              </a:solidFill>
              <a:effectLst/>
              <a:latin typeface="Helvetica-FF"/>
            </a:endParaRPr>
          </a:p>
          <a:p>
            <a:br>
              <a:rPr lang="en-ID" sz="5400" b="1" dirty="0">
                <a:solidFill>
                  <a:schemeClr val="bg1"/>
                </a:solidFill>
              </a:rPr>
            </a:br>
            <a:r>
              <a:rPr lang="id-ID" sz="5000" dirty="0">
                <a:solidFill>
                  <a:schemeClr val="bg1"/>
                </a:solidFill>
                <a:latin typeface="Helvetica-FF"/>
              </a:rPr>
              <a:t>S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aling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tolong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menolong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.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Konsepnya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bisa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berupa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yang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kuat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menolong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yang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lemah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atau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yang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dirasa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mampu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agar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menolong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yang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kekurangan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.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Melalui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asas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ini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kerja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sama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akan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tercipta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dengan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baik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dan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saling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menguntungkan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sesuai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fungsi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dan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kemampuan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masing-masing.</a:t>
            </a:r>
            <a:br>
              <a:rPr lang="en-ID" sz="5000" dirty="0">
                <a:solidFill>
                  <a:schemeClr val="bg1"/>
                </a:solidFill>
              </a:rPr>
            </a:br>
            <a:endParaRPr lang="en-ID" sz="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279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91EC96-4A29-4267-8A43-29901E971C43}"/>
              </a:ext>
            </a:extLst>
          </p:cNvPr>
          <p:cNvSpPr txBox="1"/>
          <p:nvPr/>
        </p:nvSpPr>
        <p:spPr>
          <a:xfrm>
            <a:off x="2552700" y="1250126"/>
            <a:ext cx="13182600" cy="79098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5400" b="1" i="0" dirty="0">
                <a:solidFill>
                  <a:schemeClr val="bg1"/>
                </a:solidFill>
                <a:effectLst/>
                <a:latin typeface="Helvetica-FF"/>
              </a:rPr>
              <a:t>Takaful</a:t>
            </a:r>
            <a:endParaRPr lang="id-ID" sz="5400" b="1" i="0" dirty="0">
              <a:solidFill>
                <a:schemeClr val="bg1"/>
              </a:solidFill>
              <a:effectLst/>
              <a:latin typeface="Helvetica-FF"/>
            </a:endParaRPr>
          </a:p>
          <a:p>
            <a:br>
              <a:rPr lang="en-ID" sz="5400" b="1" dirty="0">
                <a:solidFill>
                  <a:schemeClr val="bg1"/>
                </a:solidFill>
              </a:rPr>
            </a:br>
            <a:r>
              <a:rPr lang="id-ID" sz="5000" dirty="0">
                <a:solidFill>
                  <a:schemeClr val="bg1"/>
                </a:solidFill>
                <a:latin typeface="Helvetica-FF"/>
              </a:rPr>
              <a:t>S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aling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memberikan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jaminan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.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Artinya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sesama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umat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muslim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harus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saling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memberikan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rasa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aman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dan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terhindar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dari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kekhawatiran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serta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kecemasan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.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Jaminan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ini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mirip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dengan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asas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sebelumnya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,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misalnya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ada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jaminan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dari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sesama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saudara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muslim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untuk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memberi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pertolongan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saat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menghadapi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 </a:t>
            </a:r>
            <a:r>
              <a:rPr lang="en-ID" sz="5000" b="0" i="0" dirty="0" err="1">
                <a:solidFill>
                  <a:schemeClr val="bg1"/>
                </a:solidFill>
                <a:effectLst/>
                <a:latin typeface="Helvetica-FF"/>
              </a:rPr>
              <a:t>masalah</a:t>
            </a:r>
            <a:r>
              <a:rPr lang="en-ID" sz="5000" b="0" i="0" dirty="0">
                <a:solidFill>
                  <a:schemeClr val="bg1"/>
                </a:solidFill>
                <a:effectLst/>
                <a:latin typeface="Helvetica-FF"/>
              </a:rPr>
              <a:t>.</a:t>
            </a:r>
            <a:br>
              <a:rPr lang="en-ID" sz="5000" dirty="0">
                <a:solidFill>
                  <a:schemeClr val="bg1"/>
                </a:solidFill>
              </a:rPr>
            </a:br>
            <a:endParaRPr lang="en-ID" sz="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638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31677" y="2014605"/>
            <a:ext cx="409575" cy="409575"/>
            <a:chOff x="1031677" y="2014605"/>
            <a:chExt cx="409575" cy="409575"/>
          </a:xfrm>
        </p:grpSpPr>
        <p:sp>
          <p:nvSpPr>
            <p:cNvPr id="3" name="object 3"/>
            <p:cNvSpPr/>
            <p:nvPr/>
          </p:nvSpPr>
          <p:spPr>
            <a:xfrm>
              <a:off x="1031677" y="2014605"/>
              <a:ext cx="409575" cy="409575"/>
            </a:xfrm>
            <a:custGeom>
              <a:avLst/>
              <a:gdLst/>
              <a:ahLst/>
              <a:cxnLst/>
              <a:rect l="l" t="t" r="r" b="b"/>
              <a:pathLst>
                <a:path w="409575" h="409575">
                  <a:moveTo>
                    <a:pt x="204787" y="0"/>
                  </a:moveTo>
                  <a:lnTo>
                    <a:pt x="251743" y="5408"/>
                  </a:lnTo>
                  <a:lnTo>
                    <a:pt x="294847" y="20814"/>
                  </a:lnTo>
                  <a:lnTo>
                    <a:pt x="332871" y="44989"/>
                  </a:lnTo>
                  <a:lnTo>
                    <a:pt x="364585" y="76703"/>
                  </a:lnTo>
                  <a:lnTo>
                    <a:pt x="388760" y="114727"/>
                  </a:lnTo>
                  <a:lnTo>
                    <a:pt x="404166" y="157831"/>
                  </a:lnTo>
                  <a:lnTo>
                    <a:pt x="409574" y="204787"/>
                  </a:lnTo>
                  <a:lnTo>
                    <a:pt x="404166" y="251743"/>
                  </a:lnTo>
                  <a:lnTo>
                    <a:pt x="388760" y="294847"/>
                  </a:lnTo>
                  <a:lnTo>
                    <a:pt x="364585" y="332871"/>
                  </a:lnTo>
                  <a:lnTo>
                    <a:pt x="332871" y="364585"/>
                  </a:lnTo>
                  <a:lnTo>
                    <a:pt x="294847" y="388760"/>
                  </a:lnTo>
                  <a:lnTo>
                    <a:pt x="251743" y="404166"/>
                  </a:lnTo>
                  <a:lnTo>
                    <a:pt x="204787" y="409574"/>
                  </a:lnTo>
                  <a:lnTo>
                    <a:pt x="157831" y="404166"/>
                  </a:lnTo>
                  <a:lnTo>
                    <a:pt x="114727" y="388760"/>
                  </a:lnTo>
                  <a:lnTo>
                    <a:pt x="76703" y="364585"/>
                  </a:lnTo>
                  <a:lnTo>
                    <a:pt x="44989" y="332871"/>
                  </a:lnTo>
                  <a:lnTo>
                    <a:pt x="20814" y="294847"/>
                  </a:lnTo>
                  <a:lnTo>
                    <a:pt x="5408" y="251743"/>
                  </a:lnTo>
                  <a:lnTo>
                    <a:pt x="0" y="204787"/>
                  </a:lnTo>
                  <a:lnTo>
                    <a:pt x="5408" y="157831"/>
                  </a:lnTo>
                  <a:lnTo>
                    <a:pt x="20814" y="114727"/>
                  </a:lnTo>
                  <a:lnTo>
                    <a:pt x="44989" y="76703"/>
                  </a:lnTo>
                  <a:lnTo>
                    <a:pt x="76703" y="44989"/>
                  </a:lnTo>
                  <a:lnTo>
                    <a:pt x="114727" y="20814"/>
                  </a:lnTo>
                  <a:lnTo>
                    <a:pt x="157831" y="5408"/>
                  </a:lnTo>
                  <a:lnTo>
                    <a:pt x="204787" y="0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175555" y="2158486"/>
              <a:ext cx="114299" cy="1142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4489267" y="4551142"/>
            <a:ext cx="3472815" cy="2261870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marL="12700" marR="5080" indent="136525">
              <a:lnSpc>
                <a:spcPts val="8400"/>
              </a:lnSpc>
              <a:spcBef>
                <a:spcPts val="1055"/>
              </a:spcBef>
            </a:pPr>
            <a:r>
              <a:rPr sz="7650" b="1" spc="10" dirty="0">
                <a:solidFill>
                  <a:srgbClr val="FFFFFF"/>
                </a:solidFill>
                <a:latin typeface="Roboto"/>
                <a:cs typeface="Roboto"/>
              </a:rPr>
              <a:t>BAHA</a:t>
            </a:r>
            <a:r>
              <a:rPr sz="7650" b="1" spc="5" dirty="0">
                <a:solidFill>
                  <a:srgbClr val="FFFFFF"/>
                </a:solidFill>
                <a:latin typeface="Roboto"/>
                <a:cs typeface="Roboto"/>
              </a:rPr>
              <a:t>N  </a:t>
            </a:r>
            <a:r>
              <a:rPr sz="7650" b="1" spc="10" dirty="0">
                <a:solidFill>
                  <a:srgbClr val="FFFFFF"/>
                </a:solidFill>
                <a:latin typeface="Roboto"/>
                <a:cs typeface="Roboto"/>
              </a:rPr>
              <a:t>KAJ</a:t>
            </a:r>
            <a:r>
              <a:rPr sz="7650" b="1" spc="5" dirty="0">
                <a:solidFill>
                  <a:srgbClr val="FFFFFF"/>
                </a:solidFill>
                <a:latin typeface="Roboto"/>
                <a:cs typeface="Roboto"/>
              </a:rPr>
              <a:t>I</a:t>
            </a:r>
            <a:r>
              <a:rPr sz="7650" b="1" spc="10" dirty="0">
                <a:solidFill>
                  <a:srgbClr val="FFFFFF"/>
                </a:solidFill>
                <a:latin typeface="Roboto"/>
                <a:cs typeface="Roboto"/>
              </a:rPr>
              <a:t>A</a:t>
            </a:r>
            <a:r>
              <a:rPr sz="7650" b="1" spc="15" dirty="0">
                <a:solidFill>
                  <a:srgbClr val="FFFFFF"/>
                </a:solidFill>
                <a:latin typeface="Roboto"/>
                <a:cs typeface="Roboto"/>
              </a:rPr>
              <a:t>N</a:t>
            </a:r>
            <a:endParaRPr sz="7650" dirty="0">
              <a:latin typeface="Roboto"/>
              <a:cs typeface="Robo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08670" y="1034417"/>
            <a:ext cx="11846560" cy="2369820"/>
          </a:xfrm>
          <a:prstGeom prst="rect">
            <a:avLst/>
          </a:prstGeom>
          <a:solidFill>
            <a:srgbClr val="458294"/>
          </a:solidFill>
          <a:ln w="11827">
            <a:solidFill>
              <a:srgbClr val="FFFFFF"/>
            </a:solidFill>
          </a:ln>
        </p:spPr>
        <p:txBody>
          <a:bodyPr vert="horz" wrap="square" lIns="0" tIns="379095" rIns="0" bIns="0" rtlCol="0">
            <a:spAutoFit/>
          </a:bodyPr>
          <a:lstStyle/>
          <a:p>
            <a:pPr marL="542925">
              <a:lnSpc>
                <a:spcPct val="100000"/>
              </a:lnSpc>
              <a:spcBef>
                <a:spcPts val="2985"/>
              </a:spcBef>
            </a:pPr>
            <a:r>
              <a:rPr sz="6500" b="1" spc="-5" dirty="0">
                <a:solidFill>
                  <a:srgbClr val="FFFFFF"/>
                </a:solidFill>
                <a:latin typeface="Roboto"/>
                <a:cs typeface="Roboto"/>
              </a:rPr>
              <a:t>01</a:t>
            </a:r>
            <a:endParaRPr sz="6500">
              <a:latin typeface="Roboto"/>
              <a:cs typeface="Roboto"/>
            </a:endParaRPr>
          </a:p>
          <a:p>
            <a:pPr marL="542925">
              <a:lnSpc>
                <a:spcPct val="100000"/>
              </a:lnSpc>
              <a:spcBef>
                <a:spcPts val="580"/>
              </a:spcBef>
            </a:pPr>
            <a:r>
              <a:rPr sz="3000" dirty="0">
                <a:solidFill>
                  <a:srgbClr val="FFFFFF"/>
                </a:solidFill>
                <a:latin typeface="RobotoRegular"/>
                <a:cs typeface="RobotoRegular"/>
              </a:rPr>
              <a:t>TOLERANSI</a:t>
            </a:r>
            <a:endParaRPr sz="3000">
              <a:latin typeface="RobotoRegular"/>
              <a:cs typeface="RobotoRegular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031677" y="4940152"/>
            <a:ext cx="409575" cy="409575"/>
            <a:chOff x="1031677" y="4940152"/>
            <a:chExt cx="409575" cy="409575"/>
          </a:xfrm>
        </p:grpSpPr>
        <p:sp>
          <p:nvSpPr>
            <p:cNvPr id="8" name="object 8"/>
            <p:cNvSpPr/>
            <p:nvPr/>
          </p:nvSpPr>
          <p:spPr>
            <a:xfrm>
              <a:off x="1031677" y="4940152"/>
              <a:ext cx="409575" cy="409575"/>
            </a:xfrm>
            <a:custGeom>
              <a:avLst/>
              <a:gdLst/>
              <a:ahLst/>
              <a:cxnLst/>
              <a:rect l="l" t="t" r="r" b="b"/>
              <a:pathLst>
                <a:path w="409575" h="409575">
                  <a:moveTo>
                    <a:pt x="204787" y="0"/>
                  </a:moveTo>
                  <a:lnTo>
                    <a:pt x="251743" y="5408"/>
                  </a:lnTo>
                  <a:lnTo>
                    <a:pt x="294847" y="20814"/>
                  </a:lnTo>
                  <a:lnTo>
                    <a:pt x="332871" y="44989"/>
                  </a:lnTo>
                  <a:lnTo>
                    <a:pt x="364585" y="76703"/>
                  </a:lnTo>
                  <a:lnTo>
                    <a:pt x="388760" y="114727"/>
                  </a:lnTo>
                  <a:lnTo>
                    <a:pt x="404166" y="157831"/>
                  </a:lnTo>
                  <a:lnTo>
                    <a:pt x="409574" y="204787"/>
                  </a:lnTo>
                  <a:lnTo>
                    <a:pt x="404166" y="251743"/>
                  </a:lnTo>
                  <a:lnTo>
                    <a:pt x="388760" y="294847"/>
                  </a:lnTo>
                  <a:lnTo>
                    <a:pt x="364585" y="332871"/>
                  </a:lnTo>
                  <a:lnTo>
                    <a:pt x="332871" y="364585"/>
                  </a:lnTo>
                  <a:lnTo>
                    <a:pt x="294847" y="388760"/>
                  </a:lnTo>
                  <a:lnTo>
                    <a:pt x="251743" y="404166"/>
                  </a:lnTo>
                  <a:lnTo>
                    <a:pt x="204787" y="409574"/>
                  </a:lnTo>
                  <a:lnTo>
                    <a:pt x="157831" y="404166"/>
                  </a:lnTo>
                  <a:lnTo>
                    <a:pt x="114727" y="388760"/>
                  </a:lnTo>
                  <a:lnTo>
                    <a:pt x="76703" y="364585"/>
                  </a:lnTo>
                  <a:lnTo>
                    <a:pt x="44989" y="332871"/>
                  </a:lnTo>
                  <a:lnTo>
                    <a:pt x="20814" y="294847"/>
                  </a:lnTo>
                  <a:lnTo>
                    <a:pt x="5408" y="251743"/>
                  </a:lnTo>
                  <a:lnTo>
                    <a:pt x="0" y="204787"/>
                  </a:lnTo>
                  <a:lnTo>
                    <a:pt x="5408" y="157831"/>
                  </a:lnTo>
                  <a:lnTo>
                    <a:pt x="20814" y="114727"/>
                  </a:lnTo>
                  <a:lnTo>
                    <a:pt x="44989" y="76703"/>
                  </a:lnTo>
                  <a:lnTo>
                    <a:pt x="76703" y="44989"/>
                  </a:lnTo>
                  <a:lnTo>
                    <a:pt x="114727" y="20814"/>
                  </a:lnTo>
                  <a:lnTo>
                    <a:pt x="157831" y="5408"/>
                  </a:lnTo>
                  <a:lnTo>
                    <a:pt x="204787" y="0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175555" y="5084033"/>
              <a:ext cx="114299" cy="1142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1031677" y="7865684"/>
            <a:ext cx="409575" cy="409575"/>
            <a:chOff x="1031677" y="7865684"/>
            <a:chExt cx="409575" cy="409575"/>
          </a:xfrm>
        </p:grpSpPr>
        <p:sp>
          <p:nvSpPr>
            <p:cNvPr id="11" name="object 11"/>
            <p:cNvSpPr/>
            <p:nvPr/>
          </p:nvSpPr>
          <p:spPr>
            <a:xfrm>
              <a:off x="1031677" y="7865684"/>
              <a:ext cx="409575" cy="409575"/>
            </a:xfrm>
            <a:custGeom>
              <a:avLst/>
              <a:gdLst/>
              <a:ahLst/>
              <a:cxnLst/>
              <a:rect l="l" t="t" r="r" b="b"/>
              <a:pathLst>
                <a:path w="409575" h="409575">
                  <a:moveTo>
                    <a:pt x="204787" y="0"/>
                  </a:moveTo>
                  <a:lnTo>
                    <a:pt x="251743" y="5408"/>
                  </a:lnTo>
                  <a:lnTo>
                    <a:pt x="294847" y="20814"/>
                  </a:lnTo>
                  <a:lnTo>
                    <a:pt x="332871" y="44989"/>
                  </a:lnTo>
                  <a:lnTo>
                    <a:pt x="364585" y="76703"/>
                  </a:lnTo>
                  <a:lnTo>
                    <a:pt x="388760" y="114727"/>
                  </a:lnTo>
                  <a:lnTo>
                    <a:pt x="404166" y="157831"/>
                  </a:lnTo>
                  <a:lnTo>
                    <a:pt x="409574" y="204787"/>
                  </a:lnTo>
                  <a:lnTo>
                    <a:pt x="404166" y="251743"/>
                  </a:lnTo>
                  <a:lnTo>
                    <a:pt x="388760" y="294847"/>
                  </a:lnTo>
                  <a:lnTo>
                    <a:pt x="364585" y="332871"/>
                  </a:lnTo>
                  <a:lnTo>
                    <a:pt x="332871" y="364585"/>
                  </a:lnTo>
                  <a:lnTo>
                    <a:pt x="294847" y="388760"/>
                  </a:lnTo>
                  <a:lnTo>
                    <a:pt x="251743" y="404166"/>
                  </a:lnTo>
                  <a:lnTo>
                    <a:pt x="204787" y="409574"/>
                  </a:lnTo>
                  <a:lnTo>
                    <a:pt x="157831" y="404166"/>
                  </a:lnTo>
                  <a:lnTo>
                    <a:pt x="114727" y="388760"/>
                  </a:lnTo>
                  <a:lnTo>
                    <a:pt x="76703" y="364585"/>
                  </a:lnTo>
                  <a:lnTo>
                    <a:pt x="44989" y="332871"/>
                  </a:lnTo>
                  <a:lnTo>
                    <a:pt x="20814" y="294847"/>
                  </a:lnTo>
                  <a:lnTo>
                    <a:pt x="5408" y="251743"/>
                  </a:lnTo>
                  <a:lnTo>
                    <a:pt x="0" y="204787"/>
                  </a:lnTo>
                  <a:lnTo>
                    <a:pt x="5408" y="157831"/>
                  </a:lnTo>
                  <a:lnTo>
                    <a:pt x="20814" y="114727"/>
                  </a:lnTo>
                  <a:lnTo>
                    <a:pt x="44989" y="76703"/>
                  </a:lnTo>
                  <a:lnTo>
                    <a:pt x="76703" y="44989"/>
                  </a:lnTo>
                  <a:lnTo>
                    <a:pt x="114727" y="20814"/>
                  </a:lnTo>
                  <a:lnTo>
                    <a:pt x="157831" y="5408"/>
                  </a:lnTo>
                  <a:lnTo>
                    <a:pt x="204787" y="0"/>
                  </a:lnTo>
                  <a:close/>
                </a:path>
              </a:pathLst>
            </a:custGeom>
            <a:solidFill>
              <a:srgbClr val="45829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175555" y="8009565"/>
              <a:ext cx="114299" cy="1142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008670" y="3959948"/>
            <a:ext cx="11846560" cy="2369820"/>
          </a:xfrm>
          <a:prstGeom prst="rect">
            <a:avLst/>
          </a:prstGeom>
          <a:solidFill>
            <a:srgbClr val="458294"/>
          </a:solidFill>
          <a:ln w="11827">
            <a:solidFill>
              <a:srgbClr val="FFFFFF"/>
            </a:solidFill>
          </a:ln>
        </p:spPr>
        <p:txBody>
          <a:bodyPr vert="horz" wrap="square" lIns="0" tIns="379095" rIns="0" bIns="0" rtlCol="0">
            <a:spAutoFit/>
          </a:bodyPr>
          <a:lstStyle/>
          <a:p>
            <a:pPr marL="542925">
              <a:lnSpc>
                <a:spcPct val="100000"/>
              </a:lnSpc>
              <a:spcBef>
                <a:spcPts val="2985"/>
              </a:spcBef>
            </a:pPr>
            <a:r>
              <a:rPr sz="6500" b="1" spc="-5" dirty="0">
                <a:solidFill>
                  <a:srgbClr val="FFFFFF"/>
                </a:solidFill>
                <a:latin typeface="Roboto"/>
                <a:cs typeface="Roboto"/>
              </a:rPr>
              <a:t>02</a:t>
            </a:r>
            <a:endParaRPr sz="6500">
              <a:latin typeface="Roboto"/>
              <a:cs typeface="Roboto"/>
            </a:endParaRPr>
          </a:p>
          <a:p>
            <a:pPr marL="542925">
              <a:lnSpc>
                <a:spcPct val="100000"/>
              </a:lnSpc>
              <a:spcBef>
                <a:spcPts val="580"/>
              </a:spcBef>
            </a:pPr>
            <a:r>
              <a:rPr sz="3000" dirty="0">
                <a:solidFill>
                  <a:srgbClr val="FFFFFF"/>
                </a:solidFill>
                <a:latin typeface="RobotoRegular"/>
                <a:cs typeface="RobotoRegular"/>
              </a:rPr>
              <a:t>MODERASI</a:t>
            </a:r>
            <a:endParaRPr sz="3000">
              <a:latin typeface="RobotoRegular"/>
              <a:cs typeface="RobotoRegular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483677" y="9003773"/>
            <a:ext cx="788670" cy="263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905"/>
              </a:lnSpc>
            </a:pPr>
            <a:r>
              <a:rPr sz="1600" b="1" spc="-5" dirty="0">
                <a:latin typeface="Roboto"/>
                <a:cs typeface="Roboto"/>
              </a:rPr>
              <a:t>LANJU</a:t>
            </a:r>
            <a:r>
              <a:rPr sz="1600" b="1" dirty="0">
                <a:latin typeface="Roboto"/>
                <a:cs typeface="Roboto"/>
              </a:rPr>
              <a:t>T</a:t>
            </a:r>
            <a:endParaRPr sz="1600">
              <a:latin typeface="Roboto"/>
              <a:cs typeface="Robo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08670" y="6885480"/>
            <a:ext cx="11846560" cy="2369820"/>
          </a:xfrm>
          <a:prstGeom prst="rect">
            <a:avLst/>
          </a:prstGeom>
          <a:solidFill>
            <a:srgbClr val="458294"/>
          </a:solidFill>
          <a:ln w="11827">
            <a:solidFill>
              <a:srgbClr val="FFFFFF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542925">
              <a:lnSpc>
                <a:spcPct val="100000"/>
              </a:lnSpc>
              <a:spcBef>
                <a:spcPts val="885"/>
              </a:spcBef>
            </a:pPr>
            <a:r>
              <a:rPr sz="6500" b="1" spc="-5" dirty="0">
                <a:solidFill>
                  <a:srgbClr val="FFFFFF"/>
                </a:solidFill>
                <a:latin typeface="Roboto"/>
                <a:cs typeface="Roboto"/>
              </a:rPr>
              <a:t>03</a:t>
            </a:r>
            <a:endParaRPr sz="6500">
              <a:latin typeface="Roboto"/>
              <a:cs typeface="Roboto"/>
            </a:endParaRPr>
          </a:p>
          <a:p>
            <a:pPr marL="542925" marR="8216265">
              <a:lnSpc>
                <a:spcPts val="4200"/>
              </a:lnSpc>
              <a:spcBef>
                <a:spcPts val="220"/>
              </a:spcBef>
            </a:pPr>
            <a:r>
              <a:rPr sz="3000" dirty="0">
                <a:solidFill>
                  <a:srgbClr val="FFFFFF"/>
                </a:solidFill>
                <a:latin typeface="RobotoRegular"/>
                <a:cs typeface="RobotoRegular"/>
              </a:rPr>
              <a:t>KERUKUNAN</a:t>
            </a:r>
            <a:r>
              <a:rPr sz="3000" spc="-100" dirty="0">
                <a:solidFill>
                  <a:srgbClr val="FFFFFF"/>
                </a:solidFill>
                <a:latin typeface="RobotoRegular"/>
                <a:cs typeface="RobotoRegular"/>
              </a:rPr>
              <a:t> </a:t>
            </a:r>
            <a:r>
              <a:rPr sz="3000" dirty="0">
                <a:solidFill>
                  <a:srgbClr val="FFFFFF"/>
                </a:solidFill>
                <a:latin typeface="RobotoRegular"/>
                <a:cs typeface="RobotoRegular"/>
              </a:rPr>
              <a:t>DAN  PERDAMAIAN</a:t>
            </a:r>
            <a:endParaRPr sz="3000">
              <a:latin typeface="RobotoRegular"/>
              <a:cs typeface="RobotoRegula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</TotalTime>
  <Words>660</Words>
  <Application>Microsoft Office PowerPoint</Application>
  <PresentationFormat>Custom</PresentationFormat>
  <Paragraphs>64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Bell MT</vt:lpstr>
      <vt:lpstr>Calibri</vt:lpstr>
      <vt:lpstr>Helvetica-FF</vt:lpstr>
      <vt:lpstr>Roboto</vt:lpstr>
      <vt:lpstr>RobotoRegular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PENGERTIAN TOLERANSI</vt:lpstr>
      <vt:lpstr>PowerPoint Presentation</vt:lpstr>
      <vt:lpstr>PowerPoint Presentation</vt:lpstr>
      <vt:lpstr>PowerPoint Presentation</vt:lpstr>
      <vt:lpstr>PowerPoint Presentation</vt:lpstr>
      <vt:lpstr>adalah sikap dan pandangan yang  tidak berlebihan, tidak ekstrem dan  tidak radikal (tatharruf)</vt:lpstr>
      <vt:lpstr>PowerPoint Presentation</vt:lpstr>
      <vt:lpstr>PowerPoint Presentation</vt:lpstr>
      <vt:lpstr>PowerPoint Presentation</vt:lpstr>
      <vt:lpstr>Sebelum menciptakan Pedamainan dan  Kerukunan KIta harus bisa menjadi  manusia yang toleran dan memiliki  pemikiran Moderat (Moderasi)</vt:lpstr>
      <vt:lpstr>Terima kasih!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TOLERANSI DAN MODERASI : KERUKUNAN DAN PERDAMAIAN</dc:title>
  <dc:creator>aji</dc:creator>
  <cp:keywords>DAEs3XUnX7Y,BAEgNC3_5Ts</cp:keywords>
  <cp:lastModifiedBy>Muhammad Yazid</cp:lastModifiedBy>
  <cp:revision>17</cp:revision>
  <dcterms:created xsi:type="dcterms:W3CDTF">2021-10-29T23:24:50Z</dcterms:created>
  <dcterms:modified xsi:type="dcterms:W3CDTF">2022-06-20T11:57:25Z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2021-10-15T00:00:00Z</vt:filetime>
  </property>
  <property fmtid="{D5CDD505-2E9C-101B-9397-08002B2CF9AE}" pid="3" name="Creator">
    <vt:lpwstr>Canva</vt:lpwstr>
  </property>
  <property fmtid="{D5CDD505-2E9C-101B-9397-08002B2CF9AE}" pid="4" name="LastSaved">
    <vt:filetime>2021-10-29T00:00:00Z</vt:filetime>
  </property>
</Properties>
</file>